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468" r:id="rId2"/>
    <p:sldId id="1467" r:id="rId3"/>
    <p:sldId id="1472" r:id="rId4"/>
    <p:sldId id="1474" r:id="rId5"/>
    <p:sldId id="1475" r:id="rId6"/>
    <p:sldId id="1486" r:id="rId7"/>
    <p:sldId id="1476" r:id="rId8"/>
    <p:sldId id="1604" r:id="rId9"/>
    <p:sldId id="1605" r:id="rId10"/>
    <p:sldId id="1579" r:id="rId11"/>
    <p:sldId id="160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518473-E441-CE46-B5BE-9830A92FFD0A}">
          <p14:sldIdLst/>
        </p14:section>
        <p14:section name="Untitled Section" id="{BF38E2D2-9A4B-0549-8A1F-3FA8C909AC8B}">
          <p14:sldIdLst>
            <p14:sldId id="1468"/>
            <p14:sldId id="1467"/>
            <p14:sldId id="1472"/>
            <p14:sldId id="1474"/>
            <p14:sldId id="1475"/>
            <p14:sldId id="1486"/>
            <p14:sldId id="1476"/>
            <p14:sldId id="1604"/>
            <p14:sldId id="1605"/>
            <p14:sldId id="1579"/>
            <p14:sldId id="16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929FF"/>
    <a:srgbClr val="CC0066"/>
    <a:srgbClr val="008000"/>
    <a:srgbClr val="339933"/>
    <a:srgbClr val="006600"/>
    <a:srgbClr val="FD887E"/>
    <a:srgbClr val="ADDB7B"/>
    <a:srgbClr val="CACAE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8681" autoAdjust="0"/>
  </p:normalViewPr>
  <p:slideViewPr>
    <p:cSldViewPr>
      <p:cViewPr varScale="1">
        <p:scale>
          <a:sx n="102" d="100"/>
          <a:sy n="102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8774F6-AF96-49B2-92B4-2E32E6FD1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282CD-3EF9-4CDA-9406-B746ABC70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46A75-DF19-4E68-9BC5-B004CF1CA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0657-76FC-422D-A98D-BA5431889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2E5C-1348-46F1-93A9-502DAFE26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E1E2C-4E1D-43F5-9634-BD8D7310D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197E0-E74A-46AA-A3DE-FB0EFCDED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D3299-3ECD-4C06-8E3E-0F43533BA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A5E92-C22A-4C11-8AD2-B9A874D05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B7E2-0341-4E5B-AD94-0C4EC09A7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ABDE-8D82-400B-A149-F57E538EE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F64D0-467F-4D15-BF21-0A3191A50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6B28F2-CF28-4563-A3D0-C6407CDCF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rikenresearch.riken.jp/eng/frontline/629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-06.PNG"/>
          <p:cNvPicPr/>
          <p:nvPr/>
        </p:nvPicPr>
        <p:blipFill rotWithShape="1">
          <a:blip r:embed="rId4"/>
          <a:srcRect t="21748" b="24735"/>
          <a:stretch/>
        </p:blipFill>
        <p:spPr>
          <a:xfrm>
            <a:off x="348615" y="2202987"/>
            <a:ext cx="6204585" cy="3664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09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r(GACC) </a:t>
            </a:r>
            <a:r>
              <a:rPr lang="en-US" sz="4000" dirty="0" err="1" smtClean="0">
                <a:solidFill>
                  <a:srgbClr val="FF0000"/>
                </a:solidFill>
              </a:rPr>
              <a:t>tetranucleotide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[Turner / </a:t>
            </a:r>
            <a:r>
              <a:rPr lang="en-US" sz="3200" dirty="0" err="1" smtClean="0">
                <a:solidFill>
                  <a:srgbClr val="0000FF"/>
                </a:solidFill>
              </a:rPr>
              <a:t>Yildirim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382000" cy="52322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…a system where we can get complete sampling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merican Typewriter Condensed"/>
                <a:cs typeface="American Typewriter Condensed"/>
              </a:rPr>
              <a:t>NMR suggests two dominant conformations…</a:t>
            </a:r>
          </a:p>
          <a:p>
            <a:pPr algn="ctr"/>
            <a:r>
              <a:rPr lang="en-US" sz="2800" dirty="0" smtClean="0">
                <a:latin typeface="American Typewriter Condensed"/>
                <a:cs typeface="American Typewriter Condensed"/>
              </a:rPr>
              <a:t>…compare to MD </a:t>
            </a:r>
            <a:r>
              <a:rPr lang="en-US" sz="2800" dirty="0">
                <a:latin typeface="American Typewriter Condensed"/>
                <a:cs typeface="American Typewriter Condensed"/>
              </a:rPr>
              <a:t>simulations in explicit </a:t>
            </a:r>
            <a:r>
              <a:rPr lang="en-US" sz="2800" dirty="0" smtClean="0">
                <a:latin typeface="American Typewriter Condensed"/>
                <a:cs typeface="American Typewriter Condensed"/>
              </a:rPr>
              <a:t>solvent</a:t>
            </a:r>
            <a:endParaRPr lang="en-US" sz="2800" dirty="0">
              <a:latin typeface="American Typewriter Condensed"/>
              <a:cs typeface="American Typewriter Condensed"/>
            </a:endParaRPr>
          </a:p>
        </p:txBody>
      </p:sp>
      <p:pic>
        <p:nvPicPr>
          <p:cNvPr id="15" name="c0-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149" t="23413" b="26438"/>
          <a:stretch/>
        </p:blipFill>
        <p:spPr>
          <a:xfrm>
            <a:off x="6502660" y="2275939"/>
            <a:ext cx="2641339" cy="33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Bergonzo\Desktop\Work\WorkingDrafts\M-REMD-gacc\FullText\Combined-KLdiv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4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3 at 4.2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2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-05.PNG"/>
          <p:cNvPicPr/>
          <p:nvPr/>
        </p:nvPicPr>
        <p:blipFill rotWithShape="1">
          <a:blip r:embed="rId2"/>
          <a:srcRect r="32424"/>
          <a:stretch/>
        </p:blipFill>
        <p:spPr bwMode="auto">
          <a:xfrm>
            <a:off x="76200" y="457200"/>
            <a:ext cx="87630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-76200"/>
            <a:ext cx="7939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r(GACC) </a:t>
            </a:r>
            <a:r>
              <a:rPr lang="en-US" sz="4000" b="1" dirty="0" err="1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tetranucleotide</a:t>
            </a:r>
            <a:r>
              <a:rPr lang="en-US" sz="40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: AMBER ff12</a:t>
            </a:r>
          </a:p>
          <a:p>
            <a:pPr algn="ctr"/>
            <a:endParaRPr lang="en-US" sz="3200" b="1" dirty="0">
              <a:solidFill>
                <a:srgbClr val="0000FF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6305490"/>
            <a:ext cx="6784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&lt; explicit solvent </a:t>
            </a:r>
            <a:r>
              <a:rPr lang="en-US" dirty="0" smtClean="0"/>
              <a:t>time-contiguous </a:t>
            </a:r>
            <a:r>
              <a:rPr lang="en-US" dirty="0" smtClean="0"/>
              <a:t>straight MD simulation 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American Typewriter Condensed"/>
                <a:cs typeface="American Typewriter Condensed"/>
              </a:rPr>
              <a:t>Blue Waters PRAC</a:t>
            </a:r>
            <a:r>
              <a:rPr lang="en-US" sz="2400" dirty="0" smtClean="0">
                <a:solidFill>
                  <a:srgbClr val="0000FF"/>
                </a:solidFill>
                <a:latin typeface="American Typewriter Condensed"/>
                <a:cs typeface="American Typewriter Condensed"/>
              </a:rPr>
              <a:t>: The </a:t>
            </a:r>
            <a:r>
              <a:rPr lang="en-US" sz="2400" dirty="0">
                <a:solidFill>
                  <a:srgbClr val="0000FF"/>
                </a:solidFill>
                <a:latin typeface="American Typewriter Condensed"/>
                <a:cs typeface="American Typewriter Condensed"/>
              </a:rPr>
              <a:t>main goals are to hierarchically and tightly couple a series of optimized molecular dynamics engines to fully map out the conformational, energetic and chemical landscape of RNA.  </a:t>
            </a:r>
          </a:p>
        </p:txBody>
      </p:sp>
      <p:pic>
        <p:nvPicPr>
          <p:cNvPr id="27650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8" y="1956756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1749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independent ||</a:t>
            </a:r>
          </a:p>
          <a:p>
            <a:pPr algn="ctr">
              <a:lnSpc>
                <a:spcPts val="18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MD engines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98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50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2128302" y="2748230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4506320" y="2743200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6360998" y="2743200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1832" y="213441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…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1026998" y="4045428"/>
            <a:ext cx="6096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8" y="4623756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78" y="4648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2.gstatic.com/images?q=tbn:ANd9GcSHZn55XFVBTX2PeEoPtI0eW6E_w9IgxwbdFRxEJMUfaO5CUzcu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30" y="4648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5400000">
            <a:off x="3359627" y="4045428"/>
            <a:ext cx="6096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>
            <a:off x="7689372" y="4045428"/>
            <a:ext cx="6096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2133600" y="5389352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4511618" y="5384322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6366296" y="5384322"/>
            <a:ext cx="762000" cy="29114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77130" y="47755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…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5158" y="3864114"/>
            <a:ext cx="3240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exchanging information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(e.g. T, force field, pH, …)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6457890"/>
            <a:ext cx="6364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merican Typewriter Condensed"/>
                <a:cs typeface="American Typewriter Condensed"/>
              </a:rPr>
              <a:t>Current players: Cheatham, </a:t>
            </a:r>
            <a:r>
              <a:rPr lang="en-US" b="1" dirty="0" err="1" smtClean="0">
                <a:latin typeface="American Typewriter Condensed"/>
                <a:cs typeface="American Typewriter Condensed"/>
              </a:rPr>
              <a:t>Roitberg</a:t>
            </a:r>
            <a:r>
              <a:rPr lang="en-US" b="1" dirty="0" smtClean="0">
                <a:latin typeface="American Typewriter Condensed"/>
                <a:cs typeface="American Typewriter Condensed"/>
              </a:rPr>
              <a:t>, </a:t>
            </a:r>
            <a:r>
              <a:rPr lang="en-US" b="1" dirty="0" err="1" smtClean="0">
                <a:latin typeface="American Typewriter Condensed"/>
                <a:cs typeface="American Typewriter Condensed"/>
              </a:rPr>
              <a:t>Simmerling</a:t>
            </a:r>
            <a:r>
              <a:rPr lang="en-US" b="1" dirty="0" smtClean="0">
                <a:latin typeface="American Typewriter Condensed"/>
                <a:cs typeface="American Typewriter Condensed"/>
              </a:rPr>
              <a:t>, York, Case</a:t>
            </a:r>
            <a:endParaRPr lang="en-US" b="1" dirty="0"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478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980"/>
            <a:ext cx="9144000" cy="404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207" y="786070"/>
            <a:ext cx="732764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 K                                    366 K                                   333 K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366 K                                    400 K                                   400 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333 K                                    333 K                                   366 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300 K                                    300 K                                   300 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6388586"/>
            <a:ext cx="396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3"/>
              </a:rPr>
              <a:t>www.rikenresearch.riken.jp 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replica trajectories span all temperatures; to understand</a:t>
            </a:r>
          </a:p>
          <a:p>
            <a:r>
              <a:rPr lang="en-US" sz="2400" dirty="0" smtClean="0"/>
              <a:t>the properties at a particular temperature, we need to sort the replica trajectories; this is automated in </a:t>
            </a:r>
            <a:r>
              <a:rPr lang="en-US" sz="2400" b="1" dirty="0" err="1" smtClean="0">
                <a:latin typeface="Courier New"/>
                <a:cs typeface="Courier New"/>
              </a:rPr>
              <a:t>cpptraj</a:t>
            </a:r>
            <a:r>
              <a:rPr lang="en-US" sz="2400" dirty="0">
                <a:latin typeface="+mj-lt"/>
                <a:cs typeface="Courier New"/>
              </a:rPr>
              <a:t> </a:t>
            </a:r>
            <a:r>
              <a:rPr lang="en-US" sz="2400" dirty="0" smtClean="0">
                <a:latin typeface="+mj-lt"/>
                <a:cs typeface="Courier New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0110" y="152400"/>
            <a:ext cx="585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60000"/>
                </a:solidFill>
              </a:rPr>
              <a:t>REMD = replica exchange molecular dynamics</a:t>
            </a:r>
            <a:endParaRPr lang="en-US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-07.PNG"/>
          <p:cNvPicPr/>
          <p:nvPr/>
        </p:nvPicPr>
        <p:blipFill>
          <a:blip r:embed="rId2"/>
          <a:srcRect r="1131"/>
          <a:stretch>
            <a:fillRect/>
          </a:stretch>
        </p:blipFill>
        <p:spPr>
          <a:xfrm>
            <a:off x="533400" y="1752600"/>
            <a:ext cx="8153400" cy="4953000"/>
          </a:xfrm>
          <a:prstGeom prst="rect">
            <a:avLst/>
          </a:prstGeom>
        </p:spPr>
      </p:pic>
      <p:pic>
        <p:nvPicPr>
          <p:cNvPr id="2" name="Picture 1" descr="Figure-05.PNG"/>
          <p:cNvPicPr/>
          <p:nvPr/>
        </p:nvPicPr>
        <p:blipFill rotWithShape="1">
          <a:blip r:embed="rId3"/>
          <a:srcRect r="32424"/>
          <a:stretch/>
        </p:blipFill>
        <p:spPr bwMode="auto">
          <a:xfrm>
            <a:off x="381000" y="381001"/>
            <a:ext cx="25146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Standard MD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40507" y="2057400"/>
            <a:ext cx="2707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Replica-exchange MD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"/>
            <a:ext cx="5686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r(GACC) </a:t>
            </a:r>
            <a:r>
              <a:rPr lang="en-US" sz="4000" dirty="0" err="1" smtClean="0">
                <a:solidFill>
                  <a:srgbClr val="FF0000"/>
                </a:solidFill>
              </a:rPr>
              <a:t>tetranucleotide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2257"/>
            <a:ext cx="8327921" cy="6601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Other issues:</a:t>
            </a:r>
          </a:p>
          <a:p>
            <a:endParaRPr lang="en-US" sz="11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atin typeface="American Typewriter Condensed"/>
                <a:cs typeface="American Typewriter Condensed"/>
              </a:rPr>
              <a:t>T-REMD still not “fully” converged (depending on def.)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 smtClean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endParaRPr lang="en-US" sz="2800" b="1" dirty="0">
              <a:latin typeface="American Typewriter Condensed"/>
              <a:cs typeface="American Typewriter Condense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latin typeface="American Typewriter Condensed"/>
                <a:cs typeface="American Typewriter Condensed"/>
              </a:rPr>
              <a:t>Not only are those four conformations populated,</a:t>
            </a:r>
          </a:p>
          <a:p>
            <a:r>
              <a:rPr lang="en-US" sz="2800" b="1" dirty="0">
                <a:latin typeface="American Typewriter Condensed"/>
                <a:cs typeface="American Typewriter Condensed"/>
              </a:rPr>
              <a:t>	</a:t>
            </a:r>
            <a:r>
              <a:rPr lang="en-US" sz="2800" b="1" dirty="0" smtClean="0">
                <a:latin typeface="American Typewriter Condensed"/>
                <a:cs typeface="American Typewriter Condensed"/>
              </a:rPr>
              <a:t>more like ~20+ populated &gt; 1%</a:t>
            </a:r>
            <a:endParaRPr lang="en-US" sz="2800" b="1" dirty="0">
              <a:latin typeface="American Typewriter Condensed"/>
              <a:cs typeface="American Typewriter Condensed"/>
            </a:endParaRPr>
          </a:p>
        </p:txBody>
      </p:sp>
      <p:pic>
        <p:nvPicPr>
          <p:cNvPr id="3" name="image56.jpg"/>
          <p:cNvPicPr/>
          <p:nvPr/>
        </p:nvPicPr>
        <p:blipFill rotWithShape="1">
          <a:blip r:embed="rId2"/>
          <a:srcRect l="6142" t="26755" r="6776" b="7785"/>
          <a:stretch/>
        </p:blipFill>
        <p:spPr>
          <a:xfrm>
            <a:off x="914400" y="1447800"/>
            <a:ext cx="71628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627293"/>
            <a:ext cx="3416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 </a:t>
            </a:r>
            <a:r>
              <a:rPr lang="en-US" sz="28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24 replicas, 277-396K</a:t>
            </a:r>
          </a:p>
          <a:p>
            <a:pPr algn="ctr"/>
            <a:r>
              <a:rPr lang="en-US" sz="28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~</a:t>
            </a:r>
            <a:r>
              <a:rPr lang="en-US" sz="2800" b="1" dirty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3 </a:t>
            </a:r>
            <a:r>
              <a:rPr lang="en-US" sz="2800" b="1" dirty="0" err="1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μs</a:t>
            </a:r>
            <a:r>
              <a:rPr lang="en-US" sz="2800" b="1" dirty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 / </a:t>
            </a:r>
            <a:r>
              <a:rPr lang="en-US" sz="2800" b="1" dirty="0" smtClean="0">
                <a:solidFill>
                  <a:srgbClr val="2929FF"/>
                </a:solidFill>
                <a:latin typeface="American Typewriter Condensed"/>
                <a:cs typeface="American Typewriter Condensed"/>
              </a:rPr>
              <a:t>replica</a:t>
            </a:r>
            <a:endParaRPr lang="en-US" sz="2800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334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052555"/>
            <a:ext cx="4583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Change in “energy representation”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3333CC"/>
                </a:solidFill>
              </a:rPr>
              <a:t>pH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3333CC"/>
                </a:solidFill>
              </a:rPr>
              <a:t>restraints, umbrella potentials, …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3333CC"/>
                </a:solidFill>
              </a:rPr>
              <a:t>force field / parameter sets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3333CC"/>
                </a:solidFill>
              </a:rPr>
              <a:t>biasing potentials (</a:t>
            </a:r>
            <a:r>
              <a:rPr lang="en-US" b="1" dirty="0" err="1" smtClean="0">
                <a:solidFill>
                  <a:srgbClr val="3333CC"/>
                </a:solidFill>
              </a:rPr>
              <a:t>aMD</a:t>
            </a:r>
            <a:r>
              <a:rPr lang="en-US" b="1" dirty="0" smtClean="0">
                <a:solidFill>
                  <a:srgbClr val="3333CC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rgbClr val="3333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524000" y="2667000"/>
            <a:ext cx="533400" cy="138555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5168" y="76200"/>
            <a:ext cx="7357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multi-D REMD – </a:t>
            </a:r>
            <a:r>
              <a:rPr lang="en-US" sz="2800" b="1" dirty="0" err="1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Bergonzo</a:t>
            </a:r>
            <a:r>
              <a:rPr lang="en-US" sz="28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 / Roe, </a:t>
            </a:r>
            <a:r>
              <a:rPr lang="en-US" sz="2800" b="1" dirty="0" err="1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Roitberg</a:t>
            </a:r>
            <a:r>
              <a:rPr lang="en-US" sz="2800" b="1" dirty="0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 / </a:t>
            </a:r>
            <a:r>
              <a:rPr lang="en-US" sz="2800" b="1" dirty="0" err="1" smtClean="0">
                <a:solidFill>
                  <a:srgbClr val="FF0000"/>
                </a:solidFill>
                <a:latin typeface="American Typewriter Condensed"/>
                <a:cs typeface="American Typewriter Condensed"/>
              </a:rPr>
              <a:t>Swails</a:t>
            </a:r>
            <a:endParaRPr lang="en-US" sz="2800" b="1" dirty="0">
              <a:solidFill>
                <a:srgbClr val="FF0000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85800" y="5791200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1800" dirty="0" err="1"/>
              <a:t>Fukunishi</a:t>
            </a:r>
            <a:r>
              <a:rPr lang="en-US" sz="1800" dirty="0"/>
              <a:t>, H., </a:t>
            </a:r>
            <a:r>
              <a:rPr lang="en-US" sz="1800" dirty="0" err="1"/>
              <a:t>Wanatabe</a:t>
            </a:r>
            <a:r>
              <a:rPr lang="en-US" sz="1800" dirty="0"/>
              <a:t>, O., and Takada, S., J. Chem. Phys. 2002. </a:t>
            </a:r>
          </a:p>
          <a:p>
            <a:pPr marL="0" indent="0" eaLnBrk="1" hangingPunct="1"/>
            <a:r>
              <a:rPr lang="en-US" sz="1800" dirty="0"/>
              <a:t>Sugita, Y., </a:t>
            </a:r>
            <a:r>
              <a:rPr lang="en-US" sz="1800" dirty="0" err="1"/>
              <a:t>Kitao</a:t>
            </a:r>
            <a:r>
              <a:rPr lang="en-US" sz="1800" dirty="0"/>
              <a:t>, A., and Y. Okamoto, J. Chem. Phys. 2000.</a:t>
            </a:r>
          </a:p>
        </p:txBody>
      </p:sp>
    </p:spTree>
    <p:extLst>
      <p:ext uri="{BB962C8B-B14F-4D97-AF65-F5344CB8AC3E}">
        <p14:creationId xmlns:p14="http://schemas.microsoft.com/office/powerpoint/2010/main" val="10849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3 at 4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3 at 4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0010"/>
          </a:xfrm>
          <a:prstGeom prst="rect">
            <a:avLst/>
          </a:prstGeom>
        </p:spPr>
      </p:pic>
      <p:pic>
        <p:nvPicPr>
          <p:cNvPr id="3" name="Picture 2" descr="Screen Shot 2013-12-03 at 5.0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80" y="99940"/>
            <a:ext cx="5803900" cy="668562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265093"/>
            <a:ext cx="2658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929FF"/>
                </a:solidFill>
              </a:rPr>
              <a:t>CPPTRAJ</a:t>
            </a:r>
          </a:p>
          <a:p>
            <a:pPr algn="ctr"/>
            <a:r>
              <a:rPr lang="en-US" sz="2800" b="1" dirty="0" smtClean="0">
                <a:solidFill>
                  <a:srgbClr val="2929FF"/>
                </a:solidFill>
              </a:rPr>
              <a:t>in </a:t>
            </a:r>
            <a:r>
              <a:rPr lang="en-US" sz="2800" b="1" dirty="0" err="1" smtClean="0">
                <a:solidFill>
                  <a:srgbClr val="2929FF"/>
                </a:solidFill>
              </a:rPr>
              <a:t>AmberTools</a:t>
            </a:r>
            <a:endParaRPr lang="en-US" sz="2800" b="1" dirty="0">
              <a:solidFill>
                <a:srgbClr val="292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34717</TotalTime>
  <Words>313</Words>
  <Application>Microsoft Macintosh PowerPoint</Application>
  <PresentationFormat>On-screen Show (4:3)</PresentationFormat>
  <Paragraphs>63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Lab</dc:title>
  <dc:creator>cheatham</dc:creator>
  <cp:lastModifiedBy>Thomas Cheatham</cp:lastModifiedBy>
  <cp:revision>392</cp:revision>
  <dcterms:created xsi:type="dcterms:W3CDTF">2006-07-05T20:02:27Z</dcterms:created>
  <dcterms:modified xsi:type="dcterms:W3CDTF">2014-10-09T04:41:29Z</dcterms:modified>
</cp:coreProperties>
</file>