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58"/>
  </p:notesMasterIdLst>
  <p:sldIdLst>
    <p:sldId id="256" r:id="rId2"/>
    <p:sldId id="321" r:id="rId3"/>
    <p:sldId id="322" r:id="rId4"/>
    <p:sldId id="318" r:id="rId5"/>
    <p:sldId id="320" r:id="rId6"/>
    <p:sldId id="319" r:id="rId7"/>
    <p:sldId id="275" r:id="rId8"/>
    <p:sldId id="279" r:id="rId9"/>
    <p:sldId id="285" r:id="rId10"/>
    <p:sldId id="286" r:id="rId11"/>
    <p:sldId id="276" r:id="rId12"/>
    <p:sldId id="317" r:id="rId13"/>
    <p:sldId id="287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1" r:id="rId42"/>
    <p:sldId id="272" r:id="rId43"/>
    <p:sldId id="270" r:id="rId44"/>
    <p:sldId id="273" r:id="rId45"/>
    <p:sldId id="274" r:id="rId46"/>
    <p:sldId id="288" r:id="rId47"/>
    <p:sldId id="289" r:id="rId48"/>
    <p:sldId id="290" r:id="rId49"/>
    <p:sldId id="291" r:id="rId50"/>
    <p:sldId id="292" r:id="rId51"/>
    <p:sldId id="293" r:id="rId52"/>
    <p:sldId id="295" r:id="rId53"/>
    <p:sldId id="299" r:id="rId54"/>
    <p:sldId id="300" r:id="rId55"/>
    <p:sldId id="301" r:id="rId56"/>
    <p:sldId id="302" r:id="rId5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8" autoAdjust="0"/>
    <p:restoredTop sz="94660" autoAdjust="0"/>
  </p:normalViewPr>
  <p:slideViewPr>
    <p:cSldViewPr snapToGrid="0" snapToObjects="1">
      <p:cViewPr>
        <p:scale>
          <a:sx n="100" d="100"/>
          <a:sy n="100" d="100"/>
        </p:scale>
        <p:origin x="-352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63E13C-CB2C-4C1A-8455-3F7E9897BF48}" type="datetimeFigureOut">
              <a:rPr lang="de-DE"/>
              <a:pPr>
                <a:defRPr/>
              </a:pPr>
              <a:t>10/9/14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F15E632-566E-4898-A4C9-06D4235C3C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299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88188E2-1539-44E3-AE03-E7BA100E271C}" type="slidenum">
              <a:rPr lang="de-DE" smtClean="0"/>
              <a:pPr eaLnBrk="1" hangingPunct="1"/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20A22D-3953-244E-BA2C-0C80DED88CE4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E5CABC-403F-F74B-BCD9-51D2D6D41937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5B1D02-E037-D345-BCE7-410A3539BF5E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686C1-4317-4CA0-9364-FA5504FA0C87}" type="slidenum">
              <a:rPr lang="en-US"/>
              <a:pPr/>
              <a:t>7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D1C07-520D-468C-95D8-F1832232047E}" type="slidenum">
              <a:rPr lang="en-US"/>
              <a:pPr/>
              <a:t>9</a:t>
            </a:fld>
            <a:endParaRPr lang="en-US"/>
          </a:p>
        </p:txBody>
      </p:sp>
      <p:sp>
        <p:nvSpPr>
          <p:cNvPr id="205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8743E-17A6-40C4-97DE-0321AB175369}" type="slidenum">
              <a:rPr lang="en-US"/>
              <a:pPr/>
              <a:t>10</a:t>
            </a:fld>
            <a:endParaRPr lang="en-US"/>
          </a:p>
        </p:txBody>
      </p:sp>
      <p:sp>
        <p:nvSpPr>
          <p:cNvPr id="202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3BD64-D4FC-4471-B923-5ADF8FC39DE6}" type="slidenum">
              <a:rPr lang="en-US"/>
              <a:pPr/>
              <a:t>11</a:t>
            </a:fld>
            <a:endParaRPr lang="en-US"/>
          </a:p>
        </p:txBody>
      </p:sp>
      <p:sp>
        <p:nvSpPr>
          <p:cNvPr id="190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44C14-23F6-4659-AA79-9033A4A20C5E}" type="slidenum">
              <a:rPr lang="en-US"/>
              <a:pPr/>
              <a:t>12</a:t>
            </a:fld>
            <a:endParaRPr lang="en-US"/>
          </a:p>
        </p:txBody>
      </p:sp>
      <p:sp>
        <p:nvSpPr>
          <p:cNvPr id="157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A5B0FB-EDC3-7C48-924B-B13295E57FD1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12834C-A9FA-384E-BA0C-C684F6F4B0A0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A59D7F-821E-F64D-AC18-5DF72B876531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BDFD2-5342-4172-9243-B062CCF04019}" type="datetime1">
              <a:rPr lang="en-US" smtClean="0"/>
              <a:pPr>
                <a:defRPr/>
              </a:pPr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D17D3-B481-4FEB-8BF0-44CDFDB7F2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/>
          <p:cNvSpPr txBox="1">
            <a:spLocks noGrp="1"/>
          </p:cNvSpPr>
          <p:nvPr userDrawn="1"/>
        </p:nvSpPr>
        <p:spPr bwMode="auto">
          <a:xfrm>
            <a:off x="5383213" y="62484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sz="1200" dirty="0" smtClean="0"/>
              <a:t>AMBER WS 2012</a:t>
            </a:r>
          </a:p>
          <a:p>
            <a:pPr algn="r" eaLnBrk="1" hangingPunct="1">
              <a:defRPr/>
            </a:pPr>
            <a:r>
              <a:rPr lang="de-DE" sz="1200" dirty="0" smtClean="0"/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27551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39E4A-AB18-4CF5-BA45-F34EABCFA58B}" type="datetime1">
              <a:rPr lang="en-US" smtClean="0"/>
              <a:pPr>
                <a:defRPr/>
              </a:pPr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285E7-3D38-49B2-9413-D3F920FC9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3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39E4A-AB18-4CF5-BA45-F34EABCFA58B}" type="datetime1">
              <a:rPr lang="en-US" smtClean="0"/>
              <a:pPr>
                <a:defRPr/>
              </a:pPr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285E7-3D38-49B2-9413-D3F920FC9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B5A56-DCDF-4C1A-8BE8-C8F5A7A7C092}" type="datetime1">
              <a:rPr lang="en-US" smtClean="0"/>
              <a:pPr>
                <a:defRPr/>
              </a:pPr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5CFBF-295B-4CC0-9A0E-B75E0AAAF9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/>
          <p:cNvSpPr txBox="1">
            <a:spLocks noGrp="1"/>
          </p:cNvSpPr>
          <p:nvPr userDrawn="1"/>
        </p:nvSpPr>
        <p:spPr bwMode="auto">
          <a:xfrm>
            <a:off x="5383213" y="62484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sz="1200" dirty="0" smtClean="0"/>
              <a:t>AMBER WS 2012</a:t>
            </a:r>
          </a:p>
          <a:p>
            <a:pPr algn="r" eaLnBrk="1" hangingPunct="1">
              <a:defRPr/>
            </a:pPr>
            <a:r>
              <a:rPr lang="de-DE" sz="1200" dirty="0" smtClean="0"/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215257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39E4A-AB18-4CF5-BA45-F34EABCFA58B}" type="datetime1">
              <a:rPr lang="en-US" smtClean="0"/>
              <a:pPr>
                <a:defRPr/>
              </a:pPr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285E7-3D38-49B2-9413-D3F920FC9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8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39E4A-AB18-4CF5-BA45-F34EABCFA58B}" type="datetime1">
              <a:rPr lang="en-US" smtClean="0"/>
              <a:pPr>
                <a:defRPr/>
              </a:pPr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285E7-3D38-49B2-9413-D3F920FC9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1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39E4A-AB18-4CF5-BA45-F34EABCFA58B}" type="datetime1">
              <a:rPr lang="en-US" smtClean="0"/>
              <a:pPr>
                <a:defRPr/>
              </a:pPr>
              <a:t>10/9/14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285E7-3D38-49B2-9413-D3F920FC9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1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39E4A-AB18-4CF5-BA45-F34EABCFA58B}" type="datetime1">
              <a:rPr lang="en-US" smtClean="0"/>
              <a:pPr>
                <a:defRPr/>
              </a:pPr>
              <a:t>10/9/14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285E7-3D38-49B2-9413-D3F920FC9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6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39E4A-AB18-4CF5-BA45-F34EABCFA58B}" type="datetime1">
              <a:rPr lang="en-US" smtClean="0"/>
              <a:pPr>
                <a:defRPr/>
              </a:pPr>
              <a:t>10/9/14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285E7-3D38-49B2-9413-D3F920FC9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39E4A-AB18-4CF5-BA45-F34EABCFA58B}" type="datetime1">
              <a:rPr lang="en-US" smtClean="0"/>
              <a:pPr>
                <a:defRPr/>
              </a:pPr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285E7-3D38-49B2-9413-D3F920FC9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3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39E4A-AB18-4CF5-BA45-F34EABCFA58B}" type="datetime1">
              <a:rPr lang="en-US" smtClean="0"/>
              <a:pPr>
                <a:defRPr/>
              </a:pPr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285E7-3D38-49B2-9413-D3F920FC9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8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A39E4A-AB18-4CF5-BA45-F34EABCFA58B}" type="datetime1">
              <a:rPr lang="en-US" smtClean="0"/>
              <a:pPr>
                <a:defRPr/>
              </a:pPr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4285E7-3D38-49B2-9413-D3F920FC9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3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oleObject" Target="../embeddings/oleObject5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8.emf"/><Relationship Id="rId5" Type="http://schemas.openxmlformats.org/officeDocument/2006/relationships/image" Target="../media/image1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microsoft.com/office/2007/relationships/media" Target="\Users\roitberg\Desktop\Dropbox\barcelona_workshop_website\completed_talks\talk_11_enhanced_sampling\ala.tetra.avi" TargetMode="External"/><Relationship Id="rId2" Type="http://schemas.openxmlformats.org/officeDocument/2006/relationships/video" Target="\Users\roitberg\Desktop\Dropbox\barcelona_workshop_website\completed_talks\talk_11_enhanced_sampling\ala.tetra.av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33.png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38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39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mbrane.urmc.rochester.edu/content/wha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17500" y="355601"/>
            <a:ext cx="8496300" cy="1911350"/>
          </a:xfrm>
        </p:spPr>
        <p:txBody>
          <a:bodyPr>
            <a:noAutofit/>
          </a:bodyPr>
          <a:lstStyle/>
          <a:p>
            <a:pPr eaLnBrk="1" hangingPunct="1"/>
            <a:r>
              <a:rPr lang="en-US" sz="6000" dirty="0" smtClean="0">
                <a:ea typeface="ＭＳ Ｐゴシック" pitchFamily="34" charset="-128"/>
              </a:rPr>
              <a:t>Practical Guide to Umbrella Sampling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2330451"/>
            <a:ext cx="76073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How to run these simulations using Amber</a:t>
            </a:r>
          </a:p>
        </p:txBody>
      </p:sp>
      <p:pic>
        <p:nvPicPr>
          <p:cNvPr id="2" name="Picture 1" descr="color-wheel-stick-umbrella-op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073400"/>
            <a:ext cx="3657600" cy="3657600"/>
          </a:xfrm>
          <a:prstGeom prst="rect">
            <a:avLst/>
          </a:prstGeom>
        </p:spPr>
      </p:pic>
      <p:pic>
        <p:nvPicPr>
          <p:cNvPr id="6" name="Picture 5" descr="color-wheel-stick-umbrella-op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89500" y="3073400"/>
            <a:ext cx="36576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4521200"/>
            <a:ext cx="826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vs.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498" name="Text Box 2"/>
          <p:cNvSpPr txBox="1">
            <a:spLocks noChangeArrowheads="1"/>
          </p:cNvSpPr>
          <p:nvPr/>
        </p:nvSpPr>
        <p:spPr bwMode="auto">
          <a:xfrm>
            <a:off x="685800" y="762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Franklin Gothic Medium" pitchFamily="34" charset="0"/>
              </a:rPr>
              <a:t>Besides </a:t>
            </a:r>
            <a:r>
              <a:rPr lang="en-US" i="1">
                <a:solidFill>
                  <a:schemeClr val="hlink"/>
                </a:solidFill>
                <a:latin typeface="Franklin Gothic Medium" pitchFamily="34" charset="0"/>
              </a:rPr>
              <a:t>gauche-anomeric </a:t>
            </a:r>
            <a:r>
              <a:rPr lang="en-US">
                <a:solidFill>
                  <a:schemeClr val="hlink"/>
                </a:solidFill>
                <a:latin typeface="Franklin Gothic Medium" pitchFamily="34" charset="0"/>
              </a:rPr>
              <a:t>effects, can sterics or other intra- or inter-molecular properties alter the barriers to rotation?</a:t>
            </a:r>
          </a:p>
        </p:txBody>
      </p:sp>
      <p:pic>
        <p:nvPicPr>
          <p:cNvPr id="2026499" name="Picture 3" descr="c+s_page121"/>
          <p:cNvPicPr>
            <a:picLocks noChangeAspect="1" noChangeArrowheads="1"/>
          </p:cNvPicPr>
          <p:nvPr/>
        </p:nvPicPr>
        <p:blipFill>
          <a:blip r:embed="rId3" cstate="print"/>
          <a:srcRect t="5937" b="56816"/>
          <a:stretch>
            <a:fillRect/>
          </a:stretch>
        </p:blipFill>
        <p:spPr bwMode="auto">
          <a:xfrm>
            <a:off x="63500" y="901700"/>
            <a:ext cx="8991600" cy="4487863"/>
          </a:xfrm>
          <a:prstGeom prst="rect">
            <a:avLst/>
          </a:prstGeom>
          <a:noFill/>
        </p:spPr>
      </p:pic>
      <p:sp>
        <p:nvSpPr>
          <p:cNvPr id="2026500" name="Text Box 4"/>
          <p:cNvSpPr txBox="1">
            <a:spLocks noChangeArrowheads="1"/>
          </p:cNvSpPr>
          <p:nvPr/>
        </p:nvSpPr>
        <p:spPr bwMode="auto">
          <a:xfrm>
            <a:off x="6994525" y="2501900"/>
            <a:ext cx="16922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Arial Narrow" pitchFamily="34" charset="0"/>
              </a:rPr>
              <a:t>Carey &amp; Sundberg, </a:t>
            </a:r>
            <a:r>
              <a:rPr lang="en-US" sz="1400" u="sng">
                <a:solidFill>
                  <a:srgbClr val="0000FF"/>
                </a:solidFill>
                <a:latin typeface="Arial Narrow" pitchFamily="34" charset="0"/>
              </a:rPr>
              <a:t>Advanced Organic Chemistry</a:t>
            </a:r>
            <a:r>
              <a:rPr lang="en-US" sz="1400">
                <a:solidFill>
                  <a:srgbClr val="0000FF"/>
                </a:solidFill>
                <a:latin typeface="Arial Narrow" pitchFamily="34" charset="0"/>
              </a:rPr>
              <a:t> 3</a:t>
            </a:r>
            <a:r>
              <a:rPr lang="en-US" sz="1400" baseline="30000">
                <a:solidFill>
                  <a:srgbClr val="0000FF"/>
                </a:solidFill>
                <a:latin typeface="Arial Narrow" pitchFamily="34" charset="0"/>
              </a:rPr>
              <a:t>rd</a:t>
            </a:r>
            <a:r>
              <a:rPr lang="en-US" sz="1400">
                <a:solidFill>
                  <a:srgbClr val="0000FF"/>
                </a:solidFill>
                <a:latin typeface="Arial Narrow" pitchFamily="34" charset="0"/>
              </a:rPr>
              <a:t> edition, Part A: Structure &amp; Mechanisms</a:t>
            </a:r>
          </a:p>
        </p:txBody>
      </p:sp>
      <p:sp>
        <p:nvSpPr>
          <p:cNvPr id="2026501" name="Text Box 5"/>
          <p:cNvSpPr txBox="1">
            <a:spLocks noChangeArrowheads="1"/>
          </p:cNvSpPr>
          <p:nvPr/>
        </p:nvSpPr>
        <p:spPr bwMode="auto">
          <a:xfrm>
            <a:off x="381000" y="5715000"/>
            <a:ext cx="802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336600"/>
                </a:solidFill>
                <a:latin typeface="Franklin Gothic Medium" pitchFamily="34" charset="0"/>
              </a:rPr>
              <a:t>What does a 0.8 kcal/mol difference mean in terms of the populations?</a:t>
            </a:r>
          </a:p>
        </p:txBody>
      </p:sp>
      <p:sp>
        <p:nvSpPr>
          <p:cNvPr id="2026502" name="Oval 6"/>
          <p:cNvSpPr>
            <a:spLocks noChangeArrowheads="1"/>
          </p:cNvSpPr>
          <p:nvPr/>
        </p:nvSpPr>
        <p:spPr bwMode="auto">
          <a:xfrm rot="-5641333">
            <a:off x="2155032" y="3896519"/>
            <a:ext cx="673100" cy="363537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6503" name="Oval 7"/>
          <p:cNvSpPr>
            <a:spLocks noChangeArrowheads="1"/>
          </p:cNvSpPr>
          <p:nvPr/>
        </p:nvSpPr>
        <p:spPr bwMode="auto">
          <a:xfrm rot="-1899445">
            <a:off x="5186363" y="3857625"/>
            <a:ext cx="1066800" cy="363538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6504" name="Text Box 8"/>
          <p:cNvSpPr txBox="1">
            <a:spLocks noChangeArrowheads="1"/>
          </p:cNvSpPr>
          <p:nvPr/>
        </p:nvSpPr>
        <p:spPr bwMode="auto">
          <a:xfrm>
            <a:off x="6019800" y="3810000"/>
            <a:ext cx="1768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 Narrow" pitchFamily="34" charset="0"/>
              </a:rPr>
              <a:t>van der Waals repulsion raises energy slightly</a:t>
            </a:r>
          </a:p>
        </p:txBody>
      </p:sp>
    </p:spTree>
    <p:extLst>
      <p:ext uri="{BB962C8B-B14F-4D97-AF65-F5344CB8AC3E}">
        <p14:creationId xmlns:p14="http://schemas.microsoft.com/office/powerpoint/2010/main" val="11016619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9522" name="Object 2"/>
          <p:cNvGraphicFramePr>
            <a:graphicFrameLocks/>
          </p:cNvGraphicFramePr>
          <p:nvPr/>
        </p:nvGraphicFramePr>
        <p:xfrm>
          <a:off x="762000" y="1187450"/>
          <a:ext cx="4267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Equation" r:id="rId4" imgW="787320" imgH="507960" progId="Equation.2">
                  <p:embed/>
                </p:oleObj>
              </mc:Choice>
              <mc:Fallback>
                <p:oleObj name="Equation" r:id="rId4" imgW="787320" imgH="50796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87450"/>
                        <a:ext cx="42672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9523" name="Text Box 3"/>
          <p:cNvSpPr txBox="1">
            <a:spLocks noChangeArrowheads="1"/>
          </p:cNvSpPr>
          <p:nvPr/>
        </p:nvSpPr>
        <p:spPr bwMode="auto">
          <a:xfrm>
            <a:off x="152400" y="3854450"/>
            <a:ext cx="1844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800" b="0">
                <a:latin typeface="Franklin Gothic Medium" pitchFamily="34" charset="0"/>
              </a:rPr>
              <a:t>probability of observing state </a:t>
            </a:r>
            <a:r>
              <a:rPr lang="en-US" sz="1800" b="0" i="1">
                <a:latin typeface="Franklin Gothic Medium" pitchFamily="34" charset="0"/>
              </a:rPr>
              <a:t>i</a:t>
            </a:r>
            <a:endParaRPr lang="en-US" sz="1800" b="0">
              <a:latin typeface="Franklin Gothic Medium" pitchFamily="34" charset="0"/>
            </a:endParaRPr>
          </a:p>
        </p:txBody>
      </p:sp>
      <p:sp>
        <p:nvSpPr>
          <p:cNvPr id="1899524" name="Line 4"/>
          <p:cNvSpPr>
            <a:spLocks noChangeShapeType="1"/>
          </p:cNvSpPr>
          <p:nvPr/>
        </p:nvSpPr>
        <p:spPr bwMode="auto">
          <a:xfrm flipV="1">
            <a:off x="990600" y="2787650"/>
            <a:ext cx="1524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9525" name="Text Box 5"/>
          <p:cNvSpPr txBox="1">
            <a:spLocks noChangeArrowheads="1"/>
          </p:cNvSpPr>
          <p:nvPr/>
        </p:nvSpPr>
        <p:spPr bwMode="auto">
          <a:xfrm>
            <a:off x="2590800" y="4419600"/>
            <a:ext cx="304800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800" b="0">
                <a:latin typeface="Franklin Gothic Medium" pitchFamily="34" charset="0"/>
              </a:rPr>
              <a:t>partition function</a:t>
            </a:r>
          </a:p>
          <a:p>
            <a:pPr algn="ctr" eaLnBrk="0" hangingPunct="0"/>
            <a:r>
              <a:rPr lang="en-US" sz="1800" b="0">
                <a:latin typeface="Franklin Gothic Medium" pitchFamily="34" charset="0"/>
              </a:rPr>
              <a:t>(sum over states; normalization)</a:t>
            </a:r>
          </a:p>
        </p:txBody>
      </p:sp>
      <p:sp>
        <p:nvSpPr>
          <p:cNvPr id="1899526" name="Oval 6"/>
          <p:cNvSpPr>
            <a:spLocks noChangeArrowheads="1"/>
          </p:cNvSpPr>
          <p:nvPr/>
        </p:nvSpPr>
        <p:spPr bwMode="auto">
          <a:xfrm>
            <a:off x="2286000" y="2057400"/>
            <a:ext cx="3200400" cy="1752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99527" name="AutoShape 7"/>
          <p:cNvCxnSpPr>
            <a:cxnSpLocks noChangeShapeType="1"/>
            <a:stCxn id="1899526" idx="4"/>
            <a:endCxn id="1899525" idx="0"/>
          </p:cNvCxnSpPr>
          <p:nvPr/>
        </p:nvCxnSpPr>
        <p:spPr bwMode="auto">
          <a:xfrm rot="16200000" flipH="1">
            <a:off x="3705225" y="4010025"/>
            <a:ext cx="590550" cy="228600"/>
          </a:xfrm>
          <a:prstGeom prst="curvedConnector3">
            <a:avLst>
              <a:gd name="adj1" fmla="val 48389"/>
            </a:avLst>
          </a:prstGeom>
          <a:noFill/>
          <a:ln w="28575">
            <a:solidFill>
              <a:srgbClr val="0000FF"/>
            </a:solidFill>
            <a:round/>
            <a:headEnd type="none" w="sm" len="sm"/>
            <a:tailEnd type="arrow" w="sm" len="sm"/>
          </a:ln>
          <a:effectLst/>
        </p:spPr>
      </p:cxnSp>
      <p:sp>
        <p:nvSpPr>
          <p:cNvPr id="1899528" name="Text Box 8"/>
          <p:cNvSpPr txBox="1">
            <a:spLocks noChangeArrowheads="1"/>
          </p:cNvSpPr>
          <p:nvPr/>
        </p:nvSpPr>
        <p:spPr bwMode="auto">
          <a:xfrm>
            <a:off x="609600" y="1066800"/>
            <a:ext cx="18446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0">
                <a:latin typeface="Franklin Gothic Medium" pitchFamily="34" charset="0"/>
              </a:rPr>
              <a:t>exp()</a:t>
            </a:r>
          </a:p>
        </p:txBody>
      </p:sp>
      <p:sp>
        <p:nvSpPr>
          <p:cNvPr id="1899529" name="Line 9"/>
          <p:cNvSpPr>
            <a:spLocks noChangeShapeType="1"/>
          </p:cNvSpPr>
          <p:nvPr/>
        </p:nvSpPr>
        <p:spPr bwMode="auto">
          <a:xfrm>
            <a:off x="1524000" y="1447800"/>
            <a:ext cx="11430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9530" name="Text Box 10"/>
          <p:cNvSpPr txBox="1">
            <a:spLocks noChangeArrowheads="1"/>
          </p:cNvSpPr>
          <p:nvPr/>
        </p:nvSpPr>
        <p:spPr bwMode="auto">
          <a:xfrm>
            <a:off x="1447800" y="76200"/>
            <a:ext cx="25304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800" b="0">
                <a:latin typeface="Franklin Gothic Medium" pitchFamily="34" charset="0"/>
              </a:rPr>
              <a:t>energy of </a:t>
            </a:r>
            <a:r>
              <a:rPr lang="en-US" sz="1800" b="0" i="1">
                <a:latin typeface="Franklin Gothic Medium" pitchFamily="34" charset="0"/>
              </a:rPr>
              <a:t>i</a:t>
            </a:r>
            <a:r>
              <a:rPr lang="en-US" sz="1800" b="0" baseline="30000">
                <a:latin typeface="Franklin Gothic Medium" pitchFamily="34" charset="0"/>
              </a:rPr>
              <a:t>th</a:t>
            </a:r>
            <a:r>
              <a:rPr lang="en-US" sz="1800" b="0">
                <a:latin typeface="Franklin Gothic Medium" pitchFamily="34" charset="0"/>
              </a:rPr>
              <a:t> state</a:t>
            </a:r>
          </a:p>
        </p:txBody>
      </p:sp>
      <p:sp>
        <p:nvSpPr>
          <p:cNvPr id="1899531" name="Line 11"/>
          <p:cNvSpPr>
            <a:spLocks noChangeShapeType="1"/>
          </p:cNvSpPr>
          <p:nvPr/>
        </p:nvSpPr>
        <p:spPr bwMode="auto">
          <a:xfrm>
            <a:off x="2743200" y="457200"/>
            <a:ext cx="6858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9532" name="Text Box 12"/>
          <p:cNvSpPr txBox="1">
            <a:spLocks noChangeArrowheads="1"/>
          </p:cNvSpPr>
          <p:nvPr/>
        </p:nvSpPr>
        <p:spPr bwMode="auto">
          <a:xfrm>
            <a:off x="4267200" y="152400"/>
            <a:ext cx="327660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346075" eaLnBrk="0" hangingPunct="0"/>
            <a:r>
              <a:rPr lang="en-US" sz="1800" b="0" i="1">
                <a:latin typeface="Franklin Gothic Medium" pitchFamily="34" charset="0"/>
              </a:rPr>
              <a:t>k:	</a:t>
            </a:r>
            <a:r>
              <a:rPr lang="en-US" sz="1800" b="0">
                <a:latin typeface="Franklin Gothic Medium" pitchFamily="34" charset="0"/>
              </a:rPr>
              <a:t>Boltzmann constant</a:t>
            </a:r>
          </a:p>
          <a:p>
            <a:pPr defTabSz="346075" eaLnBrk="0" hangingPunct="0"/>
            <a:r>
              <a:rPr lang="en-US" sz="1800" b="0" i="1">
                <a:latin typeface="Franklin Gothic Medium" pitchFamily="34" charset="0"/>
              </a:rPr>
              <a:t>T</a:t>
            </a:r>
            <a:r>
              <a:rPr lang="en-US" sz="1800" b="0">
                <a:latin typeface="Franklin Gothic Medium" pitchFamily="34" charset="0"/>
              </a:rPr>
              <a:t>:	temperature</a:t>
            </a:r>
          </a:p>
          <a:p>
            <a:pPr defTabSz="346075" eaLnBrk="0" hangingPunct="0"/>
            <a:r>
              <a:rPr lang="en-US" sz="1800" b="0" i="1">
                <a:solidFill>
                  <a:schemeClr val="hlink"/>
                </a:solidFill>
                <a:latin typeface="Franklin Gothic Medium" pitchFamily="34" charset="0"/>
              </a:rPr>
              <a:t>kT 	</a:t>
            </a:r>
            <a:r>
              <a:rPr lang="en-US" sz="1600" b="0">
                <a:solidFill>
                  <a:schemeClr val="hlink"/>
                </a:solidFill>
                <a:latin typeface="Franklin Gothic Medium" pitchFamily="34" charset="0"/>
              </a:rPr>
              <a:t>~0.6 kcal/mol at room temp.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715000" y="2559050"/>
            <a:ext cx="327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800" b="0" dirty="0">
                <a:solidFill>
                  <a:srgbClr val="006B61"/>
                </a:solidFill>
                <a:latin typeface="Franklin Gothic Medium" pitchFamily="34" charset="0"/>
              </a:rPr>
              <a:t>sampling according to the expected probability of observing a given conformation at a given temperature</a:t>
            </a:r>
          </a:p>
        </p:txBody>
      </p:sp>
    </p:spTree>
    <p:extLst>
      <p:ext uri="{BB962C8B-B14F-4D97-AF65-F5344CB8AC3E}">
        <p14:creationId xmlns:p14="http://schemas.microsoft.com/office/powerpoint/2010/main" val="34359820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6" name="Text Box 2"/>
          <p:cNvSpPr txBox="1">
            <a:spLocks noChangeArrowheads="1"/>
          </p:cNvSpPr>
          <p:nvPr/>
        </p:nvSpPr>
        <p:spPr bwMode="auto">
          <a:xfrm>
            <a:off x="1524000" y="762000"/>
            <a:ext cx="629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0">
                <a:solidFill>
                  <a:schemeClr val="hlink"/>
                </a:solidFill>
                <a:latin typeface="Symbol" pitchFamily="18" charset="2"/>
              </a:rPr>
              <a:t>D</a:t>
            </a:r>
            <a:r>
              <a:rPr lang="en-US" sz="4000" b="0">
                <a:solidFill>
                  <a:schemeClr val="hlink"/>
                </a:solidFill>
              </a:rPr>
              <a:t>G = </a:t>
            </a:r>
            <a:r>
              <a:rPr lang="en-US" sz="4000" b="0">
                <a:solidFill>
                  <a:schemeClr val="hlink"/>
                </a:solidFill>
                <a:latin typeface="Symbol" pitchFamily="18" charset="2"/>
              </a:rPr>
              <a:t>D</a:t>
            </a:r>
            <a:r>
              <a:rPr lang="en-US" sz="4000" b="0">
                <a:solidFill>
                  <a:schemeClr val="hlink"/>
                </a:solidFill>
              </a:rPr>
              <a:t>H – T</a:t>
            </a:r>
            <a:r>
              <a:rPr lang="en-US" sz="4000" b="0">
                <a:solidFill>
                  <a:schemeClr val="hlink"/>
                </a:solidFill>
                <a:latin typeface="Symbol" pitchFamily="18" charset="2"/>
              </a:rPr>
              <a:t>D</a:t>
            </a:r>
            <a:r>
              <a:rPr lang="en-US" sz="4000" b="0">
                <a:solidFill>
                  <a:schemeClr val="hlink"/>
                </a:solidFill>
              </a:rPr>
              <a:t>S	= -RT ln K</a:t>
            </a:r>
            <a:r>
              <a:rPr lang="en-US" sz="4000" b="0" baseline="-25000">
                <a:solidFill>
                  <a:schemeClr val="hlink"/>
                </a:solidFill>
              </a:rPr>
              <a:t>eq</a:t>
            </a:r>
            <a:endParaRPr lang="en-US" sz="4000" b="0">
              <a:solidFill>
                <a:schemeClr val="hlink"/>
              </a:solidFill>
            </a:endParaRPr>
          </a:p>
        </p:txBody>
      </p:sp>
      <p:sp>
        <p:nvSpPr>
          <p:cNvPr id="1572867" name="Rectangle 3"/>
          <p:cNvSpPr>
            <a:spLocks noChangeArrowheads="1"/>
          </p:cNvSpPr>
          <p:nvPr/>
        </p:nvSpPr>
        <p:spPr bwMode="auto">
          <a:xfrm>
            <a:off x="914400" y="152400"/>
            <a:ext cx="7400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Comic Sans MS" pitchFamily="66" charset="0"/>
              </a:rPr>
              <a:t>ultimately we want (free) energetics</a:t>
            </a:r>
          </a:p>
        </p:txBody>
      </p:sp>
      <p:sp>
        <p:nvSpPr>
          <p:cNvPr id="1572868" name="Rectangle 4"/>
          <p:cNvSpPr>
            <a:spLocks noChangeArrowheads="1"/>
          </p:cNvSpPr>
          <p:nvPr/>
        </p:nvSpPr>
        <p:spPr bwMode="auto">
          <a:xfrm>
            <a:off x="381000" y="4449763"/>
            <a:ext cx="8497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Comic Sans MS" pitchFamily="66" charset="0"/>
              </a:rPr>
              <a:t>snapshot   vs.     movie    vs.   ensemble</a:t>
            </a:r>
          </a:p>
        </p:txBody>
      </p:sp>
      <p:sp>
        <p:nvSpPr>
          <p:cNvPr id="1572869" name="Freeform 5"/>
          <p:cNvSpPr>
            <a:spLocks/>
          </p:cNvSpPr>
          <p:nvPr/>
        </p:nvSpPr>
        <p:spPr bwMode="auto">
          <a:xfrm>
            <a:off x="0" y="5205413"/>
            <a:ext cx="2971800" cy="127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9" y="301"/>
              </a:cxn>
              <a:cxn ang="0">
                <a:pos x="659" y="997"/>
              </a:cxn>
              <a:cxn ang="0">
                <a:pos x="851" y="565"/>
              </a:cxn>
              <a:cxn ang="0">
                <a:pos x="969" y="713"/>
              </a:cxn>
              <a:cxn ang="0">
                <a:pos x="1187" y="229"/>
              </a:cxn>
              <a:cxn ang="0">
                <a:pos x="1440" y="890"/>
              </a:cxn>
              <a:cxn ang="0">
                <a:pos x="1839" y="864"/>
              </a:cxn>
              <a:cxn ang="0">
                <a:pos x="2167" y="0"/>
              </a:cxn>
            </a:cxnLst>
            <a:rect l="0" t="0" r="r" b="b"/>
            <a:pathLst>
              <a:path w="2167" h="1041">
                <a:moveTo>
                  <a:pt x="0" y="0"/>
                </a:moveTo>
                <a:cubicBezTo>
                  <a:pt x="66" y="50"/>
                  <a:pt x="289" y="135"/>
                  <a:pt x="399" y="301"/>
                </a:cubicBezTo>
                <a:cubicBezTo>
                  <a:pt x="509" y="467"/>
                  <a:pt x="584" y="953"/>
                  <a:pt x="659" y="997"/>
                </a:cubicBezTo>
                <a:cubicBezTo>
                  <a:pt x="734" y="1041"/>
                  <a:pt x="799" y="612"/>
                  <a:pt x="851" y="565"/>
                </a:cubicBezTo>
                <a:cubicBezTo>
                  <a:pt x="903" y="518"/>
                  <a:pt x="913" y="769"/>
                  <a:pt x="969" y="713"/>
                </a:cubicBezTo>
                <a:cubicBezTo>
                  <a:pt x="1025" y="657"/>
                  <a:pt x="1109" y="200"/>
                  <a:pt x="1187" y="229"/>
                </a:cubicBezTo>
                <a:cubicBezTo>
                  <a:pt x="1265" y="258"/>
                  <a:pt x="1331" y="784"/>
                  <a:pt x="1440" y="890"/>
                </a:cubicBezTo>
                <a:cubicBezTo>
                  <a:pt x="1549" y="996"/>
                  <a:pt x="1718" y="1012"/>
                  <a:pt x="1839" y="864"/>
                </a:cubicBezTo>
                <a:cubicBezTo>
                  <a:pt x="1960" y="716"/>
                  <a:pt x="2099" y="180"/>
                  <a:pt x="2167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2870" name="Freeform 6"/>
          <p:cNvSpPr>
            <a:spLocks/>
          </p:cNvSpPr>
          <p:nvPr/>
        </p:nvSpPr>
        <p:spPr bwMode="auto">
          <a:xfrm>
            <a:off x="3081338" y="5205413"/>
            <a:ext cx="2971800" cy="127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9" y="301"/>
              </a:cxn>
              <a:cxn ang="0">
                <a:pos x="659" y="997"/>
              </a:cxn>
              <a:cxn ang="0">
                <a:pos x="851" y="565"/>
              </a:cxn>
              <a:cxn ang="0">
                <a:pos x="969" y="713"/>
              </a:cxn>
              <a:cxn ang="0">
                <a:pos x="1187" y="229"/>
              </a:cxn>
              <a:cxn ang="0">
                <a:pos x="1440" y="890"/>
              </a:cxn>
              <a:cxn ang="0">
                <a:pos x="1839" y="864"/>
              </a:cxn>
              <a:cxn ang="0">
                <a:pos x="2167" y="0"/>
              </a:cxn>
            </a:cxnLst>
            <a:rect l="0" t="0" r="r" b="b"/>
            <a:pathLst>
              <a:path w="2167" h="1041">
                <a:moveTo>
                  <a:pt x="0" y="0"/>
                </a:moveTo>
                <a:cubicBezTo>
                  <a:pt x="66" y="50"/>
                  <a:pt x="289" y="135"/>
                  <a:pt x="399" y="301"/>
                </a:cubicBezTo>
                <a:cubicBezTo>
                  <a:pt x="509" y="467"/>
                  <a:pt x="584" y="953"/>
                  <a:pt x="659" y="997"/>
                </a:cubicBezTo>
                <a:cubicBezTo>
                  <a:pt x="734" y="1041"/>
                  <a:pt x="799" y="612"/>
                  <a:pt x="851" y="565"/>
                </a:cubicBezTo>
                <a:cubicBezTo>
                  <a:pt x="903" y="518"/>
                  <a:pt x="913" y="769"/>
                  <a:pt x="969" y="713"/>
                </a:cubicBezTo>
                <a:cubicBezTo>
                  <a:pt x="1025" y="657"/>
                  <a:pt x="1109" y="200"/>
                  <a:pt x="1187" y="229"/>
                </a:cubicBezTo>
                <a:cubicBezTo>
                  <a:pt x="1265" y="258"/>
                  <a:pt x="1331" y="784"/>
                  <a:pt x="1440" y="890"/>
                </a:cubicBezTo>
                <a:cubicBezTo>
                  <a:pt x="1549" y="996"/>
                  <a:pt x="1718" y="1012"/>
                  <a:pt x="1839" y="864"/>
                </a:cubicBezTo>
                <a:cubicBezTo>
                  <a:pt x="1960" y="716"/>
                  <a:pt x="2099" y="180"/>
                  <a:pt x="2167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2871" name="Freeform 7"/>
          <p:cNvSpPr>
            <a:spLocks/>
          </p:cNvSpPr>
          <p:nvPr/>
        </p:nvSpPr>
        <p:spPr bwMode="auto">
          <a:xfrm>
            <a:off x="6172200" y="5205413"/>
            <a:ext cx="2971800" cy="127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9" y="301"/>
              </a:cxn>
              <a:cxn ang="0">
                <a:pos x="659" y="997"/>
              </a:cxn>
              <a:cxn ang="0">
                <a:pos x="851" y="565"/>
              </a:cxn>
              <a:cxn ang="0">
                <a:pos x="969" y="713"/>
              </a:cxn>
              <a:cxn ang="0">
                <a:pos x="1187" y="229"/>
              </a:cxn>
              <a:cxn ang="0">
                <a:pos x="1440" y="890"/>
              </a:cxn>
              <a:cxn ang="0">
                <a:pos x="1839" y="864"/>
              </a:cxn>
              <a:cxn ang="0">
                <a:pos x="2167" y="0"/>
              </a:cxn>
            </a:cxnLst>
            <a:rect l="0" t="0" r="r" b="b"/>
            <a:pathLst>
              <a:path w="2167" h="1041">
                <a:moveTo>
                  <a:pt x="0" y="0"/>
                </a:moveTo>
                <a:cubicBezTo>
                  <a:pt x="66" y="50"/>
                  <a:pt x="289" y="135"/>
                  <a:pt x="399" y="301"/>
                </a:cubicBezTo>
                <a:cubicBezTo>
                  <a:pt x="509" y="467"/>
                  <a:pt x="584" y="953"/>
                  <a:pt x="659" y="997"/>
                </a:cubicBezTo>
                <a:cubicBezTo>
                  <a:pt x="734" y="1041"/>
                  <a:pt x="799" y="612"/>
                  <a:pt x="851" y="565"/>
                </a:cubicBezTo>
                <a:cubicBezTo>
                  <a:pt x="903" y="518"/>
                  <a:pt x="913" y="769"/>
                  <a:pt x="969" y="713"/>
                </a:cubicBezTo>
                <a:cubicBezTo>
                  <a:pt x="1025" y="657"/>
                  <a:pt x="1109" y="200"/>
                  <a:pt x="1187" y="229"/>
                </a:cubicBezTo>
                <a:cubicBezTo>
                  <a:pt x="1265" y="258"/>
                  <a:pt x="1331" y="784"/>
                  <a:pt x="1440" y="890"/>
                </a:cubicBezTo>
                <a:cubicBezTo>
                  <a:pt x="1549" y="996"/>
                  <a:pt x="1718" y="1012"/>
                  <a:pt x="1839" y="864"/>
                </a:cubicBezTo>
                <a:cubicBezTo>
                  <a:pt x="1960" y="716"/>
                  <a:pt x="2099" y="180"/>
                  <a:pt x="2167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2872" name="Oval 8"/>
          <p:cNvSpPr>
            <a:spLocks noChangeArrowheads="1"/>
          </p:cNvSpPr>
          <p:nvPr/>
        </p:nvSpPr>
        <p:spPr bwMode="auto">
          <a:xfrm>
            <a:off x="914400" y="59674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73" name="Oval 9"/>
          <p:cNvSpPr>
            <a:spLocks noChangeArrowheads="1"/>
          </p:cNvSpPr>
          <p:nvPr/>
        </p:nvSpPr>
        <p:spPr bwMode="auto">
          <a:xfrm>
            <a:off x="3798888" y="56626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74" name="Freeform 10"/>
          <p:cNvSpPr>
            <a:spLocks/>
          </p:cNvSpPr>
          <p:nvPr/>
        </p:nvSpPr>
        <p:spPr bwMode="auto">
          <a:xfrm>
            <a:off x="3775075" y="5684838"/>
            <a:ext cx="763588" cy="654050"/>
          </a:xfrm>
          <a:custGeom>
            <a:avLst/>
            <a:gdLst/>
            <a:ahLst/>
            <a:cxnLst>
              <a:cxn ang="0">
                <a:pos x="202" y="255"/>
              </a:cxn>
              <a:cxn ang="0">
                <a:pos x="163" y="412"/>
              </a:cxn>
              <a:cxn ang="0">
                <a:pos x="136" y="406"/>
              </a:cxn>
              <a:cxn ang="0">
                <a:pos x="117" y="321"/>
              </a:cxn>
              <a:cxn ang="0">
                <a:pos x="71" y="190"/>
              </a:cxn>
              <a:cxn ang="0">
                <a:pos x="45" y="137"/>
              </a:cxn>
              <a:cxn ang="0">
                <a:pos x="12" y="33"/>
              </a:cxn>
              <a:cxn ang="0">
                <a:pos x="45" y="164"/>
              </a:cxn>
              <a:cxn ang="0">
                <a:pos x="84" y="236"/>
              </a:cxn>
              <a:cxn ang="0">
                <a:pos x="143" y="386"/>
              </a:cxn>
              <a:cxn ang="0">
                <a:pos x="195" y="275"/>
              </a:cxn>
              <a:cxn ang="0">
                <a:pos x="228" y="216"/>
              </a:cxn>
              <a:cxn ang="0">
                <a:pos x="287" y="111"/>
              </a:cxn>
              <a:cxn ang="0">
                <a:pos x="379" y="137"/>
              </a:cxn>
              <a:cxn ang="0">
                <a:pos x="398" y="209"/>
              </a:cxn>
              <a:cxn ang="0">
                <a:pos x="464" y="52"/>
              </a:cxn>
              <a:cxn ang="0">
                <a:pos x="477" y="13"/>
              </a:cxn>
              <a:cxn ang="0">
                <a:pos x="470" y="52"/>
              </a:cxn>
              <a:cxn ang="0">
                <a:pos x="464" y="72"/>
              </a:cxn>
              <a:cxn ang="0">
                <a:pos x="418" y="170"/>
              </a:cxn>
              <a:cxn ang="0">
                <a:pos x="339" y="124"/>
              </a:cxn>
              <a:cxn ang="0">
                <a:pos x="300" y="105"/>
              </a:cxn>
              <a:cxn ang="0">
                <a:pos x="280" y="111"/>
              </a:cxn>
              <a:cxn ang="0">
                <a:pos x="254" y="151"/>
              </a:cxn>
              <a:cxn ang="0">
                <a:pos x="235" y="190"/>
              </a:cxn>
              <a:cxn ang="0">
                <a:pos x="221" y="242"/>
              </a:cxn>
              <a:cxn ang="0">
                <a:pos x="136" y="353"/>
              </a:cxn>
              <a:cxn ang="0">
                <a:pos x="130" y="373"/>
              </a:cxn>
              <a:cxn ang="0">
                <a:pos x="117" y="353"/>
              </a:cxn>
              <a:cxn ang="0">
                <a:pos x="77" y="281"/>
              </a:cxn>
              <a:cxn ang="0">
                <a:pos x="38" y="203"/>
              </a:cxn>
              <a:cxn ang="0">
                <a:pos x="5" y="105"/>
              </a:cxn>
              <a:cxn ang="0">
                <a:pos x="12" y="52"/>
              </a:cxn>
              <a:cxn ang="0">
                <a:pos x="19" y="33"/>
              </a:cxn>
              <a:cxn ang="0">
                <a:pos x="5" y="20"/>
              </a:cxn>
            </a:cxnLst>
            <a:rect l="0" t="0" r="r" b="b"/>
            <a:pathLst>
              <a:path w="481" h="412">
                <a:moveTo>
                  <a:pt x="202" y="255"/>
                </a:moveTo>
                <a:cubicBezTo>
                  <a:pt x="216" y="302"/>
                  <a:pt x="198" y="377"/>
                  <a:pt x="163" y="412"/>
                </a:cubicBezTo>
                <a:cubicBezTo>
                  <a:pt x="154" y="410"/>
                  <a:pt x="143" y="412"/>
                  <a:pt x="136" y="406"/>
                </a:cubicBezTo>
                <a:cubicBezTo>
                  <a:pt x="129" y="400"/>
                  <a:pt x="119" y="332"/>
                  <a:pt x="117" y="321"/>
                </a:cubicBezTo>
                <a:cubicBezTo>
                  <a:pt x="108" y="274"/>
                  <a:pt x="93" y="232"/>
                  <a:pt x="71" y="190"/>
                </a:cubicBezTo>
                <a:cubicBezTo>
                  <a:pt x="60" y="169"/>
                  <a:pt x="61" y="155"/>
                  <a:pt x="45" y="137"/>
                </a:cubicBezTo>
                <a:cubicBezTo>
                  <a:pt x="32" y="103"/>
                  <a:pt x="25" y="67"/>
                  <a:pt x="12" y="33"/>
                </a:cubicBezTo>
                <a:cubicBezTo>
                  <a:pt x="0" y="78"/>
                  <a:pt x="29" y="122"/>
                  <a:pt x="45" y="164"/>
                </a:cubicBezTo>
                <a:cubicBezTo>
                  <a:pt x="58" y="197"/>
                  <a:pt x="54" y="217"/>
                  <a:pt x="84" y="236"/>
                </a:cubicBezTo>
                <a:cubicBezTo>
                  <a:pt x="103" y="287"/>
                  <a:pt x="129" y="333"/>
                  <a:pt x="143" y="386"/>
                </a:cubicBezTo>
                <a:cubicBezTo>
                  <a:pt x="201" y="369"/>
                  <a:pt x="176" y="322"/>
                  <a:pt x="195" y="275"/>
                </a:cubicBezTo>
                <a:cubicBezTo>
                  <a:pt x="203" y="256"/>
                  <a:pt x="217" y="233"/>
                  <a:pt x="228" y="216"/>
                </a:cubicBezTo>
                <a:cubicBezTo>
                  <a:pt x="240" y="172"/>
                  <a:pt x="239" y="128"/>
                  <a:pt x="287" y="111"/>
                </a:cubicBezTo>
                <a:cubicBezTo>
                  <a:pt x="327" y="116"/>
                  <a:pt x="351" y="111"/>
                  <a:pt x="379" y="137"/>
                </a:cubicBezTo>
                <a:cubicBezTo>
                  <a:pt x="386" y="162"/>
                  <a:pt x="393" y="184"/>
                  <a:pt x="398" y="209"/>
                </a:cubicBezTo>
                <a:cubicBezTo>
                  <a:pt x="418" y="155"/>
                  <a:pt x="433" y="100"/>
                  <a:pt x="464" y="52"/>
                </a:cubicBezTo>
                <a:cubicBezTo>
                  <a:pt x="468" y="39"/>
                  <a:pt x="473" y="26"/>
                  <a:pt x="477" y="13"/>
                </a:cubicBezTo>
                <a:cubicBezTo>
                  <a:pt x="481" y="0"/>
                  <a:pt x="473" y="39"/>
                  <a:pt x="470" y="52"/>
                </a:cubicBezTo>
                <a:cubicBezTo>
                  <a:pt x="469" y="59"/>
                  <a:pt x="465" y="65"/>
                  <a:pt x="464" y="72"/>
                </a:cubicBezTo>
                <a:cubicBezTo>
                  <a:pt x="449" y="144"/>
                  <a:pt x="466" y="137"/>
                  <a:pt x="418" y="170"/>
                </a:cubicBezTo>
                <a:cubicBezTo>
                  <a:pt x="373" y="240"/>
                  <a:pt x="385" y="190"/>
                  <a:pt x="339" y="124"/>
                </a:cubicBezTo>
                <a:cubicBezTo>
                  <a:pt x="330" y="112"/>
                  <a:pt x="313" y="109"/>
                  <a:pt x="300" y="105"/>
                </a:cubicBezTo>
                <a:cubicBezTo>
                  <a:pt x="293" y="107"/>
                  <a:pt x="285" y="106"/>
                  <a:pt x="280" y="111"/>
                </a:cubicBezTo>
                <a:cubicBezTo>
                  <a:pt x="269" y="122"/>
                  <a:pt x="254" y="151"/>
                  <a:pt x="254" y="151"/>
                </a:cubicBezTo>
                <a:cubicBezTo>
                  <a:pt x="241" y="192"/>
                  <a:pt x="257" y="147"/>
                  <a:pt x="235" y="190"/>
                </a:cubicBezTo>
                <a:cubicBezTo>
                  <a:pt x="205" y="249"/>
                  <a:pt x="261" y="154"/>
                  <a:pt x="221" y="242"/>
                </a:cubicBezTo>
                <a:cubicBezTo>
                  <a:pt x="205" y="277"/>
                  <a:pt x="164" y="327"/>
                  <a:pt x="136" y="353"/>
                </a:cubicBezTo>
                <a:cubicBezTo>
                  <a:pt x="134" y="360"/>
                  <a:pt x="137" y="373"/>
                  <a:pt x="130" y="373"/>
                </a:cubicBezTo>
                <a:cubicBezTo>
                  <a:pt x="122" y="373"/>
                  <a:pt x="121" y="360"/>
                  <a:pt x="117" y="353"/>
                </a:cubicBezTo>
                <a:cubicBezTo>
                  <a:pt x="76" y="278"/>
                  <a:pt x="107" y="323"/>
                  <a:pt x="77" y="281"/>
                </a:cubicBezTo>
                <a:cubicBezTo>
                  <a:pt x="68" y="254"/>
                  <a:pt x="53" y="227"/>
                  <a:pt x="38" y="203"/>
                </a:cubicBezTo>
                <a:cubicBezTo>
                  <a:pt x="31" y="165"/>
                  <a:pt x="18" y="140"/>
                  <a:pt x="5" y="105"/>
                </a:cubicBezTo>
                <a:cubicBezTo>
                  <a:pt x="7" y="87"/>
                  <a:pt x="9" y="69"/>
                  <a:pt x="12" y="52"/>
                </a:cubicBezTo>
                <a:cubicBezTo>
                  <a:pt x="13" y="45"/>
                  <a:pt x="20" y="40"/>
                  <a:pt x="19" y="33"/>
                </a:cubicBezTo>
                <a:cubicBezTo>
                  <a:pt x="18" y="27"/>
                  <a:pt x="5" y="20"/>
                  <a:pt x="5" y="20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2875" name="Line 11"/>
          <p:cNvSpPr>
            <a:spLocks noChangeShapeType="1"/>
          </p:cNvSpPr>
          <p:nvPr/>
        </p:nvSpPr>
        <p:spPr bwMode="auto">
          <a:xfrm>
            <a:off x="3646488" y="5391150"/>
            <a:ext cx="1524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2876" name="Oval 12"/>
          <p:cNvSpPr>
            <a:spLocks noChangeArrowheads="1"/>
          </p:cNvSpPr>
          <p:nvPr/>
        </p:nvSpPr>
        <p:spPr bwMode="auto">
          <a:xfrm>
            <a:off x="3886200" y="591343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66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77" name="Oval 13"/>
          <p:cNvSpPr>
            <a:spLocks noChangeArrowheads="1"/>
          </p:cNvSpPr>
          <p:nvPr/>
        </p:nvSpPr>
        <p:spPr bwMode="auto">
          <a:xfrm>
            <a:off x="3940175" y="60769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66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78" name="Oval 14"/>
          <p:cNvSpPr>
            <a:spLocks noChangeArrowheads="1"/>
          </p:cNvSpPr>
          <p:nvPr/>
        </p:nvSpPr>
        <p:spPr bwMode="auto">
          <a:xfrm>
            <a:off x="3984625" y="6240463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66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79" name="Oval 15"/>
          <p:cNvSpPr>
            <a:spLocks noChangeArrowheads="1"/>
          </p:cNvSpPr>
          <p:nvPr/>
        </p:nvSpPr>
        <p:spPr bwMode="auto">
          <a:xfrm>
            <a:off x="4049713" y="6043613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66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80" name="Oval 16"/>
          <p:cNvSpPr>
            <a:spLocks noChangeArrowheads="1"/>
          </p:cNvSpPr>
          <p:nvPr/>
        </p:nvSpPr>
        <p:spPr bwMode="auto">
          <a:xfrm>
            <a:off x="4081463" y="588168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66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81" name="Oval 17"/>
          <p:cNvSpPr>
            <a:spLocks noChangeArrowheads="1"/>
          </p:cNvSpPr>
          <p:nvPr/>
        </p:nvSpPr>
        <p:spPr bwMode="auto">
          <a:xfrm>
            <a:off x="4213225" y="57721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66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82" name="Oval 18"/>
          <p:cNvSpPr>
            <a:spLocks noChangeArrowheads="1"/>
          </p:cNvSpPr>
          <p:nvPr/>
        </p:nvSpPr>
        <p:spPr bwMode="auto">
          <a:xfrm>
            <a:off x="4354513" y="5891213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66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83" name="Oval 19"/>
          <p:cNvSpPr>
            <a:spLocks noChangeArrowheads="1"/>
          </p:cNvSpPr>
          <p:nvPr/>
        </p:nvSpPr>
        <p:spPr bwMode="auto">
          <a:xfrm>
            <a:off x="4419600" y="5738813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66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84" name="Oval 20"/>
          <p:cNvSpPr>
            <a:spLocks noChangeArrowheads="1"/>
          </p:cNvSpPr>
          <p:nvPr/>
        </p:nvSpPr>
        <p:spPr bwMode="auto">
          <a:xfrm>
            <a:off x="7031038" y="62722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85" name="Oval 21"/>
          <p:cNvSpPr>
            <a:spLocks noChangeArrowheads="1"/>
          </p:cNvSpPr>
          <p:nvPr/>
        </p:nvSpPr>
        <p:spPr bwMode="auto">
          <a:xfrm>
            <a:off x="7086600" y="62722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86" name="Oval 22"/>
          <p:cNvSpPr>
            <a:spLocks noChangeArrowheads="1"/>
          </p:cNvSpPr>
          <p:nvPr/>
        </p:nvSpPr>
        <p:spPr bwMode="auto">
          <a:xfrm>
            <a:off x="7053263" y="63484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87" name="Oval 23"/>
          <p:cNvSpPr>
            <a:spLocks noChangeArrowheads="1"/>
          </p:cNvSpPr>
          <p:nvPr/>
        </p:nvSpPr>
        <p:spPr bwMode="auto">
          <a:xfrm>
            <a:off x="7105650" y="6207125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88" name="Oval 24"/>
          <p:cNvSpPr>
            <a:spLocks noChangeArrowheads="1"/>
          </p:cNvSpPr>
          <p:nvPr/>
        </p:nvSpPr>
        <p:spPr bwMode="auto">
          <a:xfrm>
            <a:off x="7010400" y="61960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89" name="Oval 25"/>
          <p:cNvSpPr>
            <a:spLocks noChangeArrowheads="1"/>
          </p:cNvSpPr>
          <p:nvPr/>
        </p:nvSpPr>
        <p:spPr bwMode="auto">
          <a:xfrm>
            <a:off x="7140575" y="6142038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90" name="Oval 26"/>
          <p:cNvSpPr>
            <a:spLocks noChangeArrowheads="1"/>
          </p:cNvSpPr>
          <p:nvPr/>
        </p:nvSpPr>
        <p:spPr bwMode="auto">
          <a:xfrm>
            <a:off x="6956425" y="6130925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91" name="Oval 27"/>
          <p:cNvSpPr>
            <a:spLocks noChangeArrowheads="1"/>
          </p:cNvSpPr>
          <p:nvPr/>
        </p:nvSpPr>
        <p:spPr bwMode="auto">
          <a:xfrm>
            <a:off x="7021513" y="6142038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92" name="Oval 28"/>
          <p:cNvSpPr>
            <a:spLocks noChangeArrowheads="1"/>
          </p:cNvSpPr>
          <p:nvPr/>
        </p:nvSpPr>
        <p:spPr bwMode="auto">
          <a:xfrm>
            <a:off x="7086600" y="6161088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93" name="Oval 29"/>
          <p:cNvSpPr>
            <a:spLocks noChangeArrowheads="1"/>
          </p:cNvSpPr>
          <p:nvPr/>
        </p:nvSpPr>
        <p:spPr bwMode="auto">
          <a:xfrm>
            <a:off x="7445375" y="59674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94" name="Oval 30"/>
          <p:cNvSpPr>
            <a:spLocks noChangeArrowheads="1"/>
          </p:cNvSpPr>
          <p:nvPr/>
        </p:nvSpPr>
        <p:spPr bwMode="auto">
          <a:xfrm>
            <a:off x="7413625" y="5902325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95" name="Oval 31"/>
          <p:cNvSpPr>
            <a:spLocks noChangeArrowheads="1"/>
          </p:cNvSpPr>
          <p:nvPr/>
        </p:nvSpPr>
        <p:spPr bwMode="auto">
          <a:xfrm>
            <a:off x="7478713" y="58912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96" name="Oval 32"/>
          <p:cNvSpPr>
            <a:spLocks noChangeArrowheads="1"/>
          </p:cNvSpPr>
          <p:nvPr/>
        </p:nvSpPr>
        <p:spPr bwMode="auto">
          <a:xfrm>
            <a:off x="8229600" y="62722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97" name="Oval 33"/>
          <p:cNvSpPr>
            <a:spLocks noChangeArrowheads="1"/>
          </p:cNvSpPr>
          <p:nvPr/>
        </p:nvSpPr>
        <p:spPr bwMode="auto">
          <a:xfrm>
            <a:off x="8305800" y="6294438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98" name="Oval 34"/>
          <p:cNvSpPr>
            <a:spLocks noChangeArrowheads="1"/>
          </p:cNvSpPr>
          <p:nvPr/>
        </p:nvSpPr>
        <p:spPr bwMode="auto">
          <a:xfrm>
            <a:off x="8153400" y="6238875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899" name="Oval 35"/>
          <p:cNvSpPr>
            <a:spLocks noChangeArrowheads="1"/>
          </p:cNvSpPr>
          <p:nvPr/>
        </p:nvSpPr>
        <p:spPr bwMode="auto">
          <a:xfrm>
            <a:off x="6902450" y="5946775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00" name="Oval 36"/>
          <p:cNvSpPr>
            <a:spLocks noChangeArrowheads="1"/>
          </p:cNvSpPr>
          <p:nvPr/>
        </p:nvSpPr>
        <p:spPr bwMode="auto">
          <a:xfrm>
            <a:off x="8229600" y="61960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01" name="Oval 37"/>
          <p:cNvSpPr>
            <a:spLocks noChangeArrowheads="1"/>
          </p:cNvSpPr>
          <p:nvPr/>
        </p:nvSpPr>
        <p:spPr bwMode="auto">
          <a:xfrm>
            <a:off x="8305800" y="61960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02" name="Oval 38"/>
          <p:cNvSpPr>
            <a:spLocks noChangeArrowheads="1"/>
          </p:cNvSpPr>
          <p:nvPr/>
        </p:nvSpPr>
        <p:spPr bwMode="auto">
          <a:xfrm>
            <a:off x="8393113" y="6294438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03" name="Oval 39"/>
          <p:cNvSpPr>
            <a:spLocks noChangeArrowheads="1"/>
          </p:cNvSpPr>
          <p:nvPr/>
        </p:nvSpPr>
        <p:spPr bwMode="auto">
          <a:xfrm>
            <a:off x="8469313" y="6283325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04" name="Oval 40"/>
          <p:cNvSpPr>
            <a:spLocks noChangeArrowheads="1"/>
          </p:cNvSpPr>
          <p:nvPr/>
        </p:nvSpPr>
        <p:spPr bwMode="auto">
          <a:xfrm>
            <a:off x="8534400" y="6261100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05" name="Oval 41"/>
          <p:cNvSpPr>
            <a:spLocks noChangeArrowheads="1"/>
          </p:cNvSpPr>
          <p:nvPr/>
        </p:nvSpPr>
        <p:spPr bwMode="auto">
          <a:xfrm>
            <a:off x="8610600" y="61960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06" name="Oval 42"/>
          <p:cNvSpPr>
            <a:spLocks noChangeArrowheads="1"/>
          </p:cNvSpPr>
          <p:nvPr/>
        </p:nvSpPr>
        <p:spPr bwMode="auto">
          <a:xfrm>
            <a:off x="8142288" y="6153150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07" name="Oval 43"/>
          <p:cNvSpPr>
            <a:spLocks noChangeArrowheads="1"/>
          </p:cNvSpPr>
          <p:nvPr/>
        </p:nvSpPr>
        <p:spPr bwMode="auto">
          <a:xfrm>
            <a:off x="8534400" y="61960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08" name="Oval 44"/>
          <p:cNvSpPr>
            <a:spLocks noChangeArrowheads="1"/>
          </p:cNvSpPr>
          <p:nvPr/>
        </p:nvSpPr>
        <p:spPr bwMode="auto">
          <a:xfrm>
            <a:off x="8382000" y="61960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09" name="Oval 45"/>
          <p:cNvSpPr>
            <a:spLocks noChangeArrowheads="1"/>
          </p:cNvSpPr>
          <p:nvPr/>
        </p:nvSpPr>
        <p:spPr bwMode="auto">
          <a:xfrm>
            <a:off x="8458200" y="61960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10" name="Oval 46"/>
          <p:cNvSpPr>
            <a:spLocks noChangeArrowheads="1"/>
          </p:cNvSpPr>
          <p:nvPr/>
        </p:nvSpPr>
        <p:spPr bwMode="auto">
          <a:xfrm>
            <a:off x="8294688" y="61198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11" name="Oval 47"/>
          <p:cNvSpPr>
            <a:spLocks noChangeArrowheads="1"/>
          </p:cNvSpPr>
          <p:nvPr/>
        </p:nvSpPr>
        <p:spPr bwMode="auto">
          <a:xfrm>
            <a:off x="8458200" y="61198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12" name="Oval 48"/>
          <p:cNvSpPr>
            <a:spLocks noChangeArrowheads="1"/>
          </p:cNvSpPr>
          <p:nvPr/>
        </p:nvSpPr>
        <p:spPr bwMode="auto">
          <a:xfrm>
            <a:off x="8382000" y="6142038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13" name="Oval 49"/>
          <p:cNvSpPr>
            <a:spLocks noChangeArrowheads="1"/>
          </p:cNvSpPr>
          <p:nvPr/>
        </p:nvSpPr>
        <p:spPr bwMode="auto">
          <a:xfrm>
            <a:off x="8534400" y="61198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14" name="Oval 50"/>
          <p:cNvSpPr>
            <a:spLocks noChangeArrowheads="1"/>
          </p:cNvSpPr>
          <p:nvPr/>
        </p:nvSpPr>
        <p:spPr bwMode="auto">
          <a:xfrm>
            <a:off x="8610600" y="61198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15" name="Oval 51"/>
          <p:cNvSpPr>
            <a:spLocks noChangeArrowheads="1"/>
          </p:cNvSpPr>
          <p:nvPr/>
        </p:nvSpPr>
        <p:spPr bwMode="auto">
          <a:xfrm>
            <a:off x="8229600" y="61198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16" name="Oval 52"/>
          <p:cNvSpPr>
            <a:spLocks noChangeArrowheads="1"/>
          </p:cNvSpPr>
          <p:nvPr/>
        </p:nvSpPr>
        <p:spPr bwMode="auto">
          <a:xfrm>
            <a:off x="8153400" y="6108700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17" name="Oval 53"/>
          <p:cNvSpPr>
            <a:spLocks noChangeArrowheads="1"/>
          </p:cNvSpPr>
          <p:nvPr/>
        </p:nvSpPr>
        <p:spPr bwMode="auto">
          <a:xfrm>
            <a:off x="8077200" y="6076950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18" name="Oval 54"/>
          <p:cNvSpPr>
            <a:spLocks noChangeArrowheads="1"/>
          </p:cNvSpPr>
          <p:nvPr/>
        </p:nvSpPr>
        <p:spPr bwMode="auto">
          <a:xfrm>
            <a:off x="8686800" y="6108700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19" name="Oval 55"/>
          <p:cNvSpPr>
            <a:spLocks noChangeArrowheads="1"/>
          </p:cNvSpPr>
          <p:nvPr/>
        </p:nvSpPr>
        <p:spPr bwMode="auto">
          <a:xfrm>
            <a:off x="8686800" y="60436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20" name="Oval 56"/>
          <p:cNvSpPr>
            <a:spLocks noChangeArrowheads="1"/>
          </p:cNvSpPr>
          <p:nvPr/>
        </p:nvSpPr>
        <p:spPr bwMode="auto">
          <a:xfrm>
            <a:off x="8610600" y="60436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21" name="Oval 57"/>
          <p:cNvSpPr>
            <a:spLocks noChangeArrowheads="1"/>
          </p:cNvSpPr>
          <p:nvPr/>
        </p:nvSpPr>
        <p:spPr bwMode="auto">
          <a:xfrm>
            <a:off x="8534400" y="6054725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22" name="Oval 58"/>
          <p:cNvSpPr>
            <a:spLocks noChangeArrowheads="1"/>
          </p:cNvSpPr>
          <p:nvPr/>
        </p:nvSpPr>
        <p:spPr bwMode="auto">
          <a:xfrm>
            <a:off x="8361363" y="607536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23" name="Oval 59"/>
          <p:cNvSpPr>
            <a:spLocks noChangeArrowheads="1"/>
          </p:cNvSpPr>
          <p:nvPr/>
        </p:nvSpPr>
        <p:spPr bwMode="auto">
          <a:xfrm>
            <a:off x="8458200" y="6054725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24" name="Oval 60"/>
          <p:cNvSpPr>
            <a:spLocks noChangeArrowheads="1"/>
          </p:cNvSpPr>
          <p:nvPr/>
        </p:nvSpPr>
        <p:spPr bwMode="auto">
          <a:xfrm>
            <a:off x="7096125" y="6108700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25" name="Oval 61"/>
          <p:cNvSpPr>
            <a:spLocks noChangeArrowheads="1"/>
          </p:cNvSpPr>
          <p:nvPr/>
        </p:nvSpPr>
        <p:spPr bwMode="auto">
          <a:xfrm>
            <a:off x="7031038" y="6065838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26" name="Oval 62"/>
          <p:cNvSpPr>
            <a:spLocks noChangeArrowheads="1"/>
          </p:cNvSpPr>
          <p:nvPr/>
        </p:nvSpPr>
        <p:spPr bwMode="auto">
          <a:xfrm>
            <a:off x="7391400" y="5837238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27" name="Oval 63"/>
          <p:cNvSpPr>
            <a:spLocks noChangeArrowheads="1"/>
          </p:cNvSpPr>
          <p:nvPr/>
        </p:nvSpPr>
        <p:spPr bwMode="auto">
          <a:xfrm>
            <a:off x="8229600" y="60436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28" name="Oval 64"/>
          <p:cNvSpPr>
            <a:spLocks noChangeArrowheads="1"/>
          </p:cNvSpPr>
          <p:nvPr/>
        </p:nvSpPr>
        <p:spPr bwMode="auto">
          <a:xfrm>
            <a:off x="7207250" y="59674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29" name="Oval 65"/>
          <p:cNvSpPr>
            <a:spLocks noChangeArrowheads="1"/>
          </p:cNvSpPr>
          <p:nvPr/>
        </p:nvSpPr>
        <p:spPr bwMode="auto">
          <a:xfrm>
            <a:off x="7980363" y="5868988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30" name="Oval 66"/>
          <p:cNvSpPr>
            <a:spLocks noChangeArrowheads="1"/>
          </p:cNvSpPr>
          <p:nvPr/>
        </p:nvSpPr>
        <p:spPr bwMode="auto">
          <a:xfrm>
            <a:off x="8763000" y="5934075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31" name="Oval 67"/>
          <p:cNvSpPr>
            <a:spLocks noChangeArrowheads="1"/>
          </p:cNvSpPr>
          <p:nvPr/>
        </p:nvSpPr>
        <p:spPr bwMode="auto">
          <a:xfrm>
            <a:off x="8153400" y="60436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32" name="Oval 68"/>
          <p:cNvSpPr>
            <a:spLocks noChangeArrowheads="1"/>
          </p:cNvSpPr>
          <p:nvPr/>
        </p:nvSpPr>
        <p:spPr bwMode="auto">
          <a:xfrm>
            <a:off x="8305800" y="60436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33" name="Oval 69"/>
          <p:cNvSpPr>
            <a:spLocks noChangeArrowheads="1"/>
          </p:cNvSpPr>
          <p:nvPr/>
        </p:nvSpPr>
        <p:spPr bwMode="auto">
          <a:xfrm>
            <a:off x="7065963" y="6054725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34" name="Oval 70"/>
          <p:cNvSpPr>
            <a:spLocks noChangeArrowheads="1"/>
          </p:cNvSpPr>
          <p:nvPr/>
        </p:nvSpPr>
        <p:spPr bwMode="auto">
          <a:xfrm>
            <a:off x="7054850" y="5989638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35" name="Oval 71"/>
          <p:cNvSpPr>
            <a:spLocks noChangeArrowheads="1"/>
          </p:cNvSpPr>
          <p:nvPr/>
        </p:nvSpPr>
        <p:spPr bwMode="auto">
          <a:xfrm>
            <a:off x="8382000" y="5989638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36" name="Oval 72"/>
          <p:cNvSpPr>
            <a:spLocks noChangeArrowheads="1"/>
          </p:cNvSpPr>
          <p:nvPr/>
        </p:nvSpPr>
        <p:spPr bwMode="auto">
          <a:xfrm>
            <a:off x="8305800" y="5967413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37" name="Oval 73"/>
          <p:cNvSpPr>
            <a:spLocks noChangeArrowheads="1"/>
          </p:cNvSpPr>
          <p:nvPr/>
        </p:nvSpPr>
        <p:spPr bwMode="auto">
          <a:xfrm>
            <a:off x="8458200" y="5989638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38" name="Oval 74"/>
          <p:cNvSpPr>
            <a:spLocks noChangeArrowheads="1"/>
          </p:cNvSpPr>
          <p:nvPr/>
        </p:nvSpPr>
        <p:spPr bwMode="auto">
          <a:xfrm>
            <a:off x="8382000" y="5945188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39" name="Oval 75"/>
          <p:cNvSpPr>
            <a:spLocks noChangeArrowheads="1"/>
          </p:cNvSpPr>
          <p:nvPr/>
        </p:nvSpPr>
        <p:spPr bwMode="auto">
          <a:xfrm>
            <a:off x="7151688" y="6076950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40" name="Oval 76"/>
          <p:cNvSpPr>
            <a:spLocks noChangeArrowheads="1"/>
          </p:cNvSpPr>
          <p:nvPr/>
        </p:nvSpPr>
        <p:spPr bwMode="auto">
          <a:xfrm>
            <a:off x="6945313" y="6076950"/>
            <a:ext cx="76200" cy="762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2941" name="Text Box 77"/>
          <p:cNvSpPr txBox="1">
            <a:spLocks noChangeArrowheads="1"/>
          </p:cNvSpPr>
          <p:nvPr/>
        </p:nvSpPr>
        <p:spPr bwMode="auto">
          <a:xfrm>
            <a:off x="1981200" y="1463675"/>
            <a:ext cx="2203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U(coordinates) ≈ H</a:t>
            </a:r>
          </a:p>
        </p:txBody>
      </p:sp>
      <p:graphicFrame>
        <p:nvGraphicFramePr>
          <p:cNvPr id="1572942" name="Object 78"/>
          <p:cNvGraphicFramePr>
            <a:graphicFrameLocks/>
          </p:cNvGraphicFramePr>
          <p:nvPr/>
        </p:nvGraphicFramePr>
        <p:xfrm>
          <a:off x="3886200" y="1981200"/>
          <a:ext cx="4267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787320" imgH="507960" progId="Equation.3">
                  <p:embed/>
                </p:oleObj>
              </mc:Choice>
              <mc:Fallback>
                <p:oleObj name="Equation" r:id="rId4" imgW="787320" imgH="5079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81200"/>
                        <a:ext cx="42672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2943" name="Text Box 79"/>
          <p:cNvSpPr txBox="1">
            <a:spLocks noChangeArrowheads="1"/>
          </p:cNvSpPr>
          <p:nvPr/>
        </p:nvSpPr>
        <p:spPr bwMode="auto">
          <a:xfrm>
            <a:off x="990600" y="2971800"/>
            <a:ext cx="2895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0"/>
              <a:t>Boltzmann equation</a:t>
            </a:r>
          </a:p>
        </p:txBody>
      </p:sp>
    </p:spTree>
    <p:extLst>
      <p:ext uri="{BB962C8B-B14F-4D97-AF65-F5344CB8AC3E}">
        <p14:creationId xmlns:p14="http://schemas.microsoft.com/office/powerpoint/2010/main" val="101378604"/>
      </p:ext>
    </p:extLst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Potential of Mean Force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7549" y="1586552"/>
            <a:ext cx="8523027" cy="510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(free) energy changes </a:t>
            </a:r>
            <a:r>
              <a:rPr lang="en-US" dirty="0" smtClean="0">
                <a:sym typeface="Wingdings" pitchFamily="2" charset="2"/>
              </a:rPr>
              <a:t> reaction coordinates</a:t>
            </a:r>
            <a:endParaRPr lang="en-US" dirty="0" smtClean="0"/>
          </a:p>
          <a:p>
            <a:r>
              <a:rPr lang="en-US" dirty="0" smtClean="0"/>
              <a:t>Allows for sampling of statistically-improbable states</a:t>
            </a:r>
          </a:p>
          <a:p>
            <a:r>
              <a:rPr lang="en-US" dirty="0" smtClean="0"/>
              <a:t>PMF: Free energy profile along the reaction coordinate (r).</a:t>
            </a:r>
          </a:p>
          <a:p>
            <a:endParaRPr lang="en-US" dirty="0" smtClean="0"/>
          </a:p>
          <a:p>
            <a:r>
              <a:rPr lang="en-US" dirty="0" smtClean="0"/>
              <a:t>Reaction Coordinates examples: </a:t>
            </a:r>
            <a:br>
              <a:rPr lang="en-US" dirty="0" smtClean="0"/>
            </a:br>
            <a:r>
              <a:rPr lang="en-US" dirty="0" smtClean="0"/>
              <a:t>angle of torsion, distance, RMSD values, etc.</a:t>
            </a:r>
          </a:p>
          <a:p>
            <a:r>
              <a:rPr lang="en-US" dirty="0" smtClean="0"/>
              <a:t>Highly dependent of the system (!!!)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4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1773238"/>
            <a:ext cx="7626350" cy="2590800"/>
          </a:xfrm>
          <a:noFill/>
        </p:spPr>
        <p:txBody>
          <a:bodyPr/>
          <a:lstStyle/>
          <a:p>
            <a:pPr eaLnBrk="1" hangingPunct="1"/>
            <a:r>
              <a:rPr lang="de-DE" sz="3200">
                <a:latin typeface="Calibri" charset="0"/>
                <a:ea typeface="ＭＳ Ｐゴシック" charset="0"/>
                <a:cs typeface="ＭＳ Ｐゴシック" charset="0"/>
              </a:rPr>
              <a:t>Free energies along a defined reaction coordinate via Umbrella Sampling</a:t>
            </a:r>
            <a:endParaRPr lang="de-DE" sz="2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de-DE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Umbrella Sampling</a:t>
            </a:r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8738" y="333375"/>
            <a:ext cx="83058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>
              <a:spcBef>
                <a:spcPct val="20000"/>
              </a:spcBef>
              <a:defRPr/>
            </a:pPr>
            <a:r>
              <a:rPr lang="de-DE" sz="2800" dirty="0" err="1">
                <a:latin typeface="Calibri" charset="0"/>
              </a:rPr>
              <a:t>How</a:t>
            </a:r>
            <a:r>
              <a:rPr lang="de-DE" sz="2800" dirty="0">
                <a:latin typeface="Calibri" charset="0"/>
              </a:rPr>
              <a:t> </a:t>
            </a:r>
            <a:r>
              <a:rPr lang="de-DE" sz="2800" dirty="0" err="1">
                <a:latin typeface="Calibri" charset="0"/>
              </a:rPr>
              <a:t>to</a:t>
            </a:r>
            <a:r>
              <a:rPr lang="de-DE" sz="2800" dirty="0">
                <a:latin typeface="Calibri" charset="0"/>
              </a:rPr>
              <a:t> </a:t>
            </a:r>
            <a:r>
              <a:rPr lang="de-DE" sz="2800" dirty="0" err="1">
                <a:latin typeface="Calibri" charset="0"/>
              </a:rPr>
              <a:t>force</a:t>
            </a:r>
            <a:r>
              <a:rPr lang="de-DE" sz="2800" dirty="0">
                <a:latin typeface="Calibri" charset="0"/>
              </a:rPr>
              <a:t> </a:t>
            </a:r>
            <a:r>
              <a:rPr lang="de-DE" sz="2800" dirty="0" err="1">
                <a:latin typeface="Calibri" charset="0"/>
              </a:rPr>
              <a:t>barrier</a:t>
            </a:r>
            <a:r>
              <a:rPr lang="de-DE" sz="2800" dirty="0">
                <a:latin typeface="Calibri" charset="0"/>
              </a:rPr>
              <a:t> </a:t>
            </a:r>
            <a:r>
              <a:rPr lang="de-DE" sz="2800" dirty="0" err="1">
                <a:latin typeface="Calibri" charset="0"/>
              </a:rPr>
              <a:t>crossings</a:t>
            </a:r>
            <a:r>
              <a:rPr lang="de-DE" sz="2800" dirty="0">
                <a:latin typeface="Calibri" charset="0"/>
              </a:rPr>
              <a:t> </a:t>
            </a:r>
            <a:r>
              <a:rPr lang="de-DE" sz="2800" dirty="0" err="1">
                <a:latin typeface="Calibri" charset="0"/>
              </a:rPr>
              <a:t>without</a:t>
            </a:r>
            <a:r>
              <a:rPr lang="de-DE" sz="2800" dirty="0">
                <a:latin typeface="Calibri" charset="0"/>
              </a:rPr>
              <a:t> </a:t>
            </a:r>
            <a:r>
              <a:rPr lang="de-DE" sz="2800" dirty="0" err="1">
                <a:latin typeface="Calibri" charset="0"/>
              </a:rPr>
              <a:t>compromising</a:t>
            </a:r>
            <a:r>
              <a:rPr lang="de-DE" sz="2800" dirty="0">
                <a:latin typeface="Calibri" charset="0"/>
              </a:rPr>
              <a:t> </a:t>
            </a:r>
            <a:r>
              <a:rPr lang="de-DE" sz="2800" dirty="0" err="1">
                <a:latin typeface="Calibri" charset="0"/>
              </a:rPr>
              <a:t>thermodynamic</a:t>
            </a:r>
            <a:r>
              <a:rPr lang="de-DE" sz="2800" dirty="0">
                <a:latin typeface="Calibri" charset="0"/>
              </a:rPr>
              <a:t> </a:t>
            </a:r>
            <a:r>
              <a:rPr lang="de-DE" sz="2800" dirty="0" err="1">
                <a:latin typeface="Calibri" charset="0"/>
              </a:rPr>
              <a:t>properties</a:t>
            </a:r>
            <a:r>
              <a:rPr lang="de-DE" sz="2800" dirty="0">
                <a:latin typeface="Calibri" charset="0"/>
              </a:rPr>
              <a:t>?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de-DE" dirty="0">
              <a:latin typeface="Calibri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de-DE" dirty="0">
              <a:latin typeface="Calibri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de-DE" b="1" dirty="0">
              <a:latin typeface="Calibri" charset="0"/>
            </a:endParaRPr>
          </a:p>
        </p:txBody>
      </p:sp>
      <p:pic>
        <p:nvPicPr>
          <p:cNvPr id="2048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781300"/>
            <a:ext cx="470693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34004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5"/>
          <p:cNvSpPr>
            <a:spLocks noChangeArrowheads="1"/>
          </p:cNvSpPr>
          <p:nvPr/>
        </p:nvSpPr>
        <p:spPr bwMode="auto">
          <a:xfrm>
            <a:off x="4046538" y="4437063"/>
            <a:ext cx="47005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400">
                <a:latin typeface="Calibri" charset="0"/>
              </a:rPr>
              <a:t>Very slow transitions</a:t>
            </a:r>
            <a:endParaRPr lang="de-DE" sz="2400" b="1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5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762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>
                <a:latin typeface="Calibri" charset="0"/>
                <a:ea typeface="ＭＳ Ｐゴシック" charset="0"/>
                <a:cs typeface="ＭＳ Ｐゴシック" charset="0"/>
              </a:rPr>
              <a:t>Umbrella Sampling </a:t>
            </a:r>
          </a:p>
        </p:txBody>
      </p:sp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3527425" y="762000"/>
            <a:ext cx="3640138" cy="5910263"/>
            <a:chOff x="331" y="469"/>
            <a:chExt cx="2293" cy="3723"/>
          </a:xfrm>
        </p:grpSpPr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331" y="469"/>
              <a:ext cx="2293" cy="372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599"/>
              <a:ext cx="2085" cy="33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58738" y="3871913"/>
            <a:ext cx="3173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CC0000"/>
                </a:solidFill>
                <a:ea typeface="SimSun" charset="0"/>
                <a:cs typeface="SimSun" charset="0"/>
              </a:rPr>
              <a:t>trapped, bad ΔG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261938" y="1281113"/>
            <a:ext cx="254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CC0000"/>
                </a:solidFill>
                <a:ea typeface="SimSun" charset="0"/>
                <a:cs typeface="SimSun" charset="0"/>
              </a:rPr>
              <a:t>good  for ΔG</a:t>
            </a:r>
          </a:p>
        </p:txBody>
      </p:sp>
    </p:spTree>
    <p:extLst>
      <p:ext uri="{BB962C8B-B14F-4D97-AF65-F5344CB8AC3E}">
        <p14:creationId xmlns:p14="http://schemas.microsoft.com/office/powerpoint/2010/main" val="283977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4861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76525"/>
            <a:ext cx="33845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3886200" y="381000"/>
            <a:ext cx="5257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One could just run dynamics and wait until all space has been sampled.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Then, if one extracts P(x</a:t>
            </a:r>
            <a:r>
              <a:rPr lang="en-US" baseline="-25000">
                <a:latin typeface="Calibri" charset="0"/>
              </a:rPr>
              <a:t>k</a:t>
            </a:r>
            <a:r>
              <a:rPr lang="en-US">
                <a:latin typeface="Calibri" charset="0"/>
              </a:rPr>
              <a:t>) from the trajectory, the PMF can be written as:</a:t>
            </a:r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/>
        </p:nvGraphicFramePr>
        <p:xfrm>
          <a:off x="4419600" y="2286000"/>
          <a:ext cx="32845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Equation" r:id="rId5" imgW="1485900" imgH="241300" progId="Equation.3">
                  <p:embed/>
                </p:oleObj>
              </mc:Choice>
              <mc:Fallback>
                <p:oleObj name="Equation" r:id="rId5" imgW="1485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286000"/>
                        <a:ext cx="32845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0" y="47244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However, it takes forever to properly sample all conformations, and to jump over the barrier. The solution is to bias the system towards whatever value of the coordinate we want.</a:t>
            </a: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4038600" y="2971800"/>
            <a:ext cx="420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This is called unbiased sampling</a:t>
            </a:r>
          </a:p>
        </p:txBody>
      </p:sp>
    </p:spTree>
    <p:extLst>
      <p:ext uri="{BB962C8B-B14F-4D97-AF65-F5344CB8AC3E}">
        <p14:creationId xmlns:p14="http://schemas.microsoft.com/office/powerpoint/2010/main" val="233161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Umbrella Sampling</a:t>
            </a:r>
          </a:p>
        </p:txBody>
      </p:sp>
      <p:sp>
        <p:nvSpPr>
          <p:cNvPr id="24578" name="Freeform 4"/>
          <p:cNvSpPr>
            <a:spLocks/>
          </p:cNvSpPr>
          <p:nvPr/>
        </p:nvSpPr>
        <p:spPr bwMode="auto">
          <a:xfrm>
            <a:off x="395288" y="1412875"/>
            <a:ext cx="6121400" cy="1787525"/>
          </a:xfrm>
          <a:custGeom>
            <a:avLst/>
            <a:gdLst>
              <a:gd name="T0" fmla="*/ 0 w 3856"/>
              <a:gd name="T1" fmla="*/ 2147483647 h 1534"/>
              <a:gd name="T2" fmla="*/ 2147483647 w 3856"/>
              <a:gd name="T3" fmla="*/ 2147483647 h 1534"/>
              <a:gd name="T4" fmla="*/ 2147483647 w 3856"/>
              <a:gd name="T5" fmla="*/ 2147483647 h 1534"/>
              <a:gd name="T6" fmla="*/ 2147483647 w 3856"/>
              <a:gd name="T7" fmla="*/ 2147483647 h 1534"/>
              <a:gd name="T8" fmla="*/ 2147483647 w 3856"/>
              <a:gd name="T9" fmla="*/ 2147483647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6"/>
              <a:gd name="T16" fmla="*/ 0 h 1534"/>
              <a:gd name="T17" fmla="*/ 3856 w 3856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6" h="1534">
                <a:moveTo>
                  <a:pt x="0" y="1050"/>
                </a:moveTo>
                <a:cubicBezTo>
                  <a:pt x="272" y="1292"/>
                  <a:pt x="545" y="1534"/>
                  <a:pt x="862" y="1368"/>
                </a:cubicBezTo>
                <a:cubicBezTo>
                  <a:pt x="1179" y="1202"/>
                  <a:pt x="1557" y="106"/>
                  <a:pt x="1905" y="53"/>
                </a:cubicBezTo>
                <a:cubicBezTo>
                  <a:pt x="2253" y="0"/>
                  <a:pt x="2624" y="952"/>
                  <a:pt x="2949" y="1050"/>
                </a:cubicBezTo>
                <a:cubicBezTo>
                  <a:pt x="3274" y="1148"/>
                  <a:pt x="3565" y="895"/>
                  <a:pt x="3856" y="64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Text Box 10"/>
          <p:cNvSpPr txBox="1">
            <a:spLocks noChangeArrowheads="1"/>
          </p:cNvSpPr>
          <p:nvPr/>
        </p:nvSpPr>
        <p:spPr bwMode="auto">
          <a:xfrm>
            <a:off x="6732588" y="1819275"/>
            <a:ext cx="1446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>
                <a:latin typeface="Times New Roman" charset="0"/>
              </a:rPr>
              <a:t>True PMF</a:t>
            </a:r>
          </a:p>
        </p:txBody>
      </p:sp>
      <p:sp>
        <p:nvSpPr>
          <p:cNvPr id="24580" name="Freeform 14"/>
          <p:cNvSpPr>
            <a:spLocks/>
          </p:cNvSpPr>
          <p:nvPr/>
        </p:nvSpPr>
        <p:spPr bwMode="auto">
          <a:xfrm flipV="1">
            <a:off x="395288" y="3213100"/>
            <a:ext cx="6121400" cy="1668463"/>
          </a:xfrm>
          <a:custGeom>
            <a:avLst/>
            <a:gdLst>
              <a:gd name="T0" fmla="*/ 0 w 3856"/>
              <a:gd name="T1" fmla="*/ 2147483647 h 1534"/>
              <a:gd name="T2" fmla="*/ 2147483647 w 3856"/>
              <a:gd name="T3" fmla="*/ 2147483647 h 1534"/>
              <a:gd name="T4" fmla="*/ 2147483647 w 3856"/>
              <a:gd name="T5" fmla="*/ 2147483647 h 1534"/>
              <a:gd name="T6" fmla="*/ 2147483647 w 3856"/>
              <a:gd name="T7" fmla="*/ 2147483647 h 1534"/>
              <a:gd name="T8" fmla="*/ 2147483647 w 3856"/>
              <a:gd name="T9" fmla="*/ 2147483647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6"/>
              <a:gd name="T16" fmla="*/ 0 h 1534"/>
              <a:gd name="T17" fmla="*/ 3856 w 3856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6" h="1534">
                <a:moveTo>
                  <a:pt x="0" y="1050"/>
                </a:moveTo>
                <a:cubicBezTo>
                  <a:pt x="272" y="1292"/>
                  <a:pt x="545" y="1534"/>
                  <a:pt x="862" y="1368"/>
                </a:cubicBezTo>
                <a:cubicBezTo>
                  <a:pt x="1179" y="1202"/>
                  <a:pt x="1557" y="106"/>
                  <a:pt x="1905" y="53"/>
                </a:cubicBezTo>
                <a:cubicBezTo>
                  <a:pt x="2253" y="0"/>
                  <a:pt x="2624" y="952"/>
                  <a:pt x="2949" y="1050"/>
                </a:cubicBezTo>
                <a:cubicBezTo>
                  <a:pt x="3274" y="1148"/>
                  <a:pt x="3565" y="895"/>
                  <a:pt x="3856" y="64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15"/>
          <p:cNvSpPr txBox="1">
            <a:spLocks noChangeArrowheads="1"/>
          </p:cNvSpPr>
          <p:nvPr/>
        </p:nvSpPr>
        <p:spPr bwMode="auto">
          <a:xfrm>
            <a:off x="6588125" y="3614738"/>
            <a:ext cx="1798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>
                <a:latin typeface="Times New Roman" charset="0"/>
              </a:rPr>
              <a:t>Ideal Biasing</a:t>
            </a:r>
          </a:p>
          <a:p>
            <a:pPr algn="ctr" eaLnBrk="1" hangingPunct="1"/>
            <a:r>
              <a:rPr lang="de-DE">
                <a:latin typeface="Times New Roman" charset="0"/>
              </a:rPr>
              <a:t>Potential</a:t>
            </a:r>
          </a:p>
        </p:txBody>
      </p:sp>
      <p:sp>
        <p:nvSpPr>
          <p:cNvPr id="24582" name="Line 16"/>
          <p:cNvSpPr>
            <a:spLocks noChangeShapeType="1"/>
          </p:cNvSpPr>
          <p:nvPr/>
        </p:nvSpPr>
        <p:spPr bwMode="auto">
          <a:xfrm>
            <a:off x="3492500" y="3141663"/>
            <a:ext cx="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7"/>
          <p:cNvSpPr>
            <a:spLocks noChangeShapeType="1"/>
          </p:cNvSpPr>
          <p:nvPr/>
        </p:nvSpPr>
        <p:spPr bwMode="auto">
          <a:xfrm flipH="1">
            <a:off x="3276600" y="3357563"/>
            <a:ext cx="431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8"/>
          <p:cNvSpPr>
            <a:spLocks noChangeShapeType="1"/>
          </p:cNvSpPr>
          <p:nvPr/>
        </p:nvSpPr>
        <p:spPr bwMode="auto">
          <a:xfrm flipH="1">
            <a:off x="3348038" y="5084763"/>
            <a:ext cx="431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19"/>
          <p:cNvSpPr>
            <a:spLocks noChangeShapeType="1"/>
          </p:cNvSpPr>
          <p:nvPr/>
        </p:nvSpPr>
        <p:spPr bwMode="auto">
          <a:xfrm flipH="1">
            <a:off x="3348038" y="5300663"/>
            <a:ext cx="431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20"/>
          <p:cNvSpPr>
            <a:spLocks noChangeShapeType="1"/>
          </p:cNvSpPr>
          <p:nvPr/>
        </p:nvSpPr>
        <p:spPr bwMode="auto">
          <a:xfrm>
            <a:off x="395288" y="5805488"/>
            <a:ext cx="6121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Text Box 21"/>
          <p:cNvSpPr txBox="1">
            <a:spLocks noChangeArrowheads="1"/>
          </p:cNvSpPr>
          <p:nvPr/>
        </p:nvSpPr>
        <p:spPr bwMode="auto">
          <a:xfrm>
            <a:off x="6588125" y="5199063"/>
            <a:ext cx="2220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>
                <a:latin typeface="Times New Roman" charset="0"/>
              </a:rPr>
              <a:t>No barrier,</a:t>
            </a:r>
          </a:p>
          <a:p>
            <a:pPr algn="ctr" eaLnBrk="1" hangingPunct="1"/>
            <a:r>
              <a:rPr lang="de-DE">
                <a:latin typeface="Times New Roman" charset="0"/>
              </a:rPr>
              <a:t>perfect sampling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7225" y="307975"/>
            <a:ext cx="80295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We could BIAS the simulation, but we do not really know how to do it exactly.</a:t>
            </a:r>
          </a:p>
        </p:txBody>
      </p:sp>
    </p:spTree>
    <p:extLst>
      <p:ext uri="{BB962C8B-B14F-4D97-AF65-F5344CB8AC3E}">
        <p14:creationId xmlns:p14="http://schemas.microsoft.com/office/powerpoint/2010/main" val="75632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Umbrella Sampling</a:t>
            </a:r>
          </a:p>
        </p:txBody>
      </p:sp>
      <p:grpSp>
        <p:nvGrpSpPr>
          <p:cNvPr id="25602" name="Group 31"/>
          <p:cNvGrpSpPr>
            <a:grpSpLocks/>
          </p:cNvGrpSpPr>
          <p:nvPr/>
        </p:nvGrpSpPr>
        <p:grpSpPr bwMode="auto">
          <a:xfrm>
            <a:off x="250825" y="1858963"/>
            <a:ext cx="6696075" cy="4738687"/>
            <a:chOff x="158" y="799"/>
            <a:chExt cx="4218" cy="2985"/>
          </a:xfrm>
        </p:grpSpPr>
        <p:sp>
          <p:nvSpPr>
            <p:cNvPr id="25606" name="Freeform 19"/>
            <p:cNvSpPr>
              <a:spLocks/>
            </p:cNvSpPr>
            <p:nvPr/>
          </p:nvSpPr>
          <p:spPr bwMode="auto">
            <a:xfrm>
              <a:off x="475" y="2250"/>
              <a:ext cx="3856" cy="1534"/>
            </a:xfrm>
            <a:custGeom>
              <a:avLst/>
              <a:gdLst>
                <a:gd name="T0" fmla="*/ 0 w 3856"/>
                <a:gd name="T1" fmla="*/ 1050 h 1534"/>
                <a:gd name="T2" fmla="*/ 862 w 3856"/>
                <a:gd name="T3" fmla="*/ 1368 h 1534"/>
                <a:gd name="T4" fmla="*/ 1905 w 3856"/>
                <a:gd name="T5" fmla="*/ 53 h 1534"/>
                <a:gd name="T6" fmla="*/ 2949 w 3856"/>
                <a:gd name="T7" fmla="*/ 1050 h 1534"/>
                <a:gd name="T8" fmla="*/ 3856 w 3856"/>
                <a:gd name="T9" fmla="*/ 642 h 15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56"/>
                <a:gd name="T16" fmla="*/ 0 h 1534"/>
                <a:gd name="T17" fmla="*/ 3856 w 3856"/>
                <a:gd name="T18" fmla="*/ 1534 h 15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56" h="1534">
                  <a:moveTo>
                    <a:pt x="0" y="1050"/>
                  </a:moveTo>
                  <a:cubicBezTo>
                    <a:pt x="272" y="1292"/>
                    <a:pt x="545" y="1534"/>
                    <a:pt x="862" y="1368"/>
                  </a:cubicBezTo>
                  <a:cubicBezTo>
                    <a:pt x="1179" y="1202"/>
                    <a:pt x="1557" y="106"/>
                    <a:pt x="1905" y="53"/>
                  </a:cubicBezTo>
                  <a:cubicBezTo>
                    <a:pt x="2253" y="0"/>
                    <a:pt x="2624" y="952"/>
                    <a:pt x="2949" y="1050"/>
                  </a:cubicBezTo>
                  <a:cubicBezTo>
                    <a:pt x="3274" y="1148"/>
                    <a:pt x="3565" y="895"/>
                    <a:pt x="3856" y="64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Freeform 21"/>
            <p:cNvSpPr>
              <a:spLocks/>
            </p:cNvSpPr>
            <p:nvPr/>
          </p:nvSpPr>
          <p:spPr bwMode="auto">
            <a:xfrm>
              <a:off x="747" y="799"/>
              <a:ext cx="771" cy="1179"/>
            </a:xfrm>
            <a:custGeom>
              <a:avLst/>
              <a:gdLst>
                <a:gd name="T0" fmla="*/ 0 w 544"/>
                <a:gd name="T1" fmla="*/ 0 h 1179"/>
                <a:gd name="T2" fmla="*/ 50870 w 544"/>
                <a:gd name="T3" fmla="*/ 1179 h 1179"/>
                <a:gd name="T4" fmla="*/ 101738 w 544"/>
                <a:gd name="T5" fmla="*/ 0 h 1179"/>
                <a:gd name="T6" fmla="*/ 0 60000 65536"/>
                <a:gd name="T7" fmla="*/ 0 60000 65536"/>
                <a:gd name="T8" fmla="*/ 0 60000 65536"/>
                <a:gd name="T9" fmla="*/ 0 w 544"/>
                <a:gd name="T10" fmla="*/ 0 h 1179"/>
                <a:gd name="T11" fmla="*/ 544 w 544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1179">
                  <a:moveTo>
                    <a:pt x="0" y="0"/>
                  </a:moveTo>
                  <a:cubicBezTo>
                    <a:pt x="90" y="589"/>
                    <a:pt x="181" y="1179"/>
                    <a:pt x="272" y="1179"/>
                  </a:cubicBezTo>
                  <a:cubicBezTo>
                    <a:pt x="363" y="1179"/>
                    <a:pt x="453" y="589"/>
                    <a:pt x="544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22"/>
            <p:cNvSpPr>
              <a:spLocks/>
            </p:cNvSpPr>
            <p:nvPr/>
          </p:nvSpPr>
          <p:spPr bwMode="auto">
            <a:xfrm>
              <a:off x="1337" y="799"/>
              <a:ext cx="771" cy="1179"/>
            </a:xfrm>
            <a:custGeom>
              <a:avLst/>
              <a:gdLst>
                <a:gd name="T0" fmla="*/ 0 w 544"/>
                <a:gd name="T1" fmla="*/ 0 h 1179"/>
                <a:gd name="T2" fmla="*/ 50870 w 544"/>
                <a:gd name="T3" fmla="*/ 1179 h 1179"/>
                <a:gd name="T4" fmla="*/ 101738 w 544"/>
                <a:gd name="T5" fmla="*/ 0 h 1179"/>
                <a:gd name="T6" fmla="*/ 0 60000 65536"/>
                <a:gd name="T7" fmla="*/ 0 60000 65536"/>
                <a:gd name="T8" fmla="*/ 0 60000 65536"/>
                <a:gd name="T9" fmla="*/ 0 w 544"/>
                <a:gd name="T10" fmla="*/ 0 h 1179"/>
                <a:gd name="T11" fmla="*/ 544 w 544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1179">
                  <a:moveTo>
                    <a:pt x="0" y="0"/>
                  </a:moveTo>
                  <a:cubicBezTo>
                    <a:pt x="90" y="589"/>
                    <a:pt x="181" y="1179"/>
                    <a:pt x="272" y="1179"/>
                  </a:cubicBezTo>
                  <a:cubicBezTo>
                    <a:pt x="363" y="1179"/>
                    <a:pt x="453" y="589"/>
                    <a:pt x="544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23"/>
            <p:cNvSpPr>
              <a:spLocks/>
            </p:cNvSpPr>
            <p:nvPr/>
          </p:nvSpPr>
          <p:spPr bwMode="auto">
            <a:xfrm>
              <a:off x="1927" y="799"/>
              <a:ext cx="771" cy="1179"/>
            </a:xfrm>
            <a:custGeom>
              <a:avLst/>
              <a:gdLst>
                <a:gd name="T0" fmla="*/ 0 w 544"/>
                <a:gd name="T1" fmla="*/ 0 h 1179"/>
                <a:gd name="T2" fmla="*/ 50870 w 544"/>
                <a:gd name="T3" fmla="*/ 1179 h 1179"/>
                <a:gd name="T4" fmla="*/ 101738 w 544"/>
                <a:gd name="T5" fmla="*/ 0 h 1179"/>
                <a:gd name="T6" fmla="*/ 0 60000 65536"/>
                <a:gd name="T7" fmla="*/ 0 60000 65536"/>
                <a:gd name="T8" fmla="*/ 0 60000 65536"/>
                <a:gd name="T9" fmla="*/ 0 w 544"/>
                <a:gd name="T10" fmla="*/ 0 h 1179"/>
                <a:gd name="T11" fmla="*/ 544 w 544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1179">
                  <a:moveTo>
                    <a:pt x="0" y="0"/>
                  </a:moveTo>
                  <a:cubicBezTo>
                    <a:pt x="90" y="589"/>
                    <a:pt x="181" y="1179"/>
                    <a:pt x="272" y="1179"/>
                  </a:cubicBezTo>
                  <a:cubicBezTo>
                    <a:pt x="363" y="1179"/>
                    <a:pt x="453" y="589"/>
                    <a:pt x="544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24"/>
            <p:cNvSpPr>
              <a:spLocks/>
            </p:cNvSpPr>
            <p:nvPr/>
          </p:nvSpPr>
          <p:spPr bwMode="auto">
            <a:xfrm>
              <a:off x="2517" y="799"/>
              <a:ext cx="771" cy="1179"/>
            </a:xfrm>
            <a:custGeom>
              <a:avLst/>
              <a:gdLst>
                <a:gd name="T0" fmla="*/ 0 w 544"/>
                <a:gd name="T1" fmla="*/ 0 h 1179"/>
                <a:gd name="T2" fmla="*/ 50870 w 544"/>
                <a:gd name="T3" fmla="*/ 1179 h 1179"/>
                <a:gd name="T4" fmla="*/ 101738 w 544"/>
                <a:gd name="T5" fmla="*/ 0 h 1179"/>
                <a:gd name="T6" fmla="*/ 0 60000 65536"/>
                <a:gd name="T7" fmla="*/ 0 60000 65536"/>
                <a:gd name="T8" fmla="*/ 0 60000 65536"/>
                <a:gd name="T9" fmla="*/ 0 w 544"/>
                <a:gd name="T10" fmla="*/ 0 h 1179"/>
                <a:gd name="T11" fmla="*/ 544 w 544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1179">
                  <a:moveTo>
                    <a:pt x="0" y="0"/>
                  </a:moveTo>
                  <a:cubicBezTo>
                    <a:pt x="90" y="589"/>
                    <a:pt x="181" y="1179"/>
                    <a:pt x="272" y="1179"/>
                  </a:cubicBezTo>
                  <a:cubicBezTo>
                    <a:pt x="363" y="1179"/>
                    <a:pt x="453" y="589"/>
                    <a:pt x="544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25"/>
            <p:cNvSpPr>
              <a:spLocks/>
            </p:cNvSpPr>
            <p:nvPr/>
          </p:nvSpPr>
          <p:spPr bwMode="auto">
            <a:xfrm>
              <a:off x="3106" y="799"/>
              <a:ext cx="771" cy="1179"/>
            </a:xfrm>
            <a:custGeom>
              <a:avLst/>
              <a:gdLst>
                <a:gd name="T0" fmla="*/ 0 w 544"/>
                <a:gd name="T1" fmla="*/ 0 h 1179"/>
                <a:gd name="T2" fmla="*/ 50870 w 544"/>
                <a:gd name="T3" fmla="*/ 1179 h 1179"/>
                <a:gd name="T4" fmla="*/ 101738 w 544"/>
                <a:gd name="T5" fmla="*/ 0 h 1179"/>
                <a:gd name="T6" fmla="*/ 0 60000 65536"/>
                <a:gd name="T7" fmla="*/ 0 60000 65536"/>
                <a:gd name="T8" fmla="*/ 0 60000 65536"/>
                <a:gd name="T9" fmla="*/ 0 w 544"/>
                <a:gd name="T10" fmla="*/ 0 h 1179"/>
                <a:gd name="T11" fmla="*/ 544 w 544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1179">
                  <a:moveTo>
                    <a:pt x="0" y="0"/>
                  </a:moveTo>
                  <a:cubicBezTo>
                    <a:pt x="90" y="589"/>
                    <a:pt x="181" y="1179"/>
                    <a:pt x="272" y="1179"/>
                  </a:cubicBezTo>
                  <a:cubicBezTo>
                    <a:pt x="363" y="1179"/>
                    <a:pt x="453" y="589"/>
                    <a:pt x="544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Text Box 26"/>
            <p:cNvSpPr txBox="1">
              <a:spLocks noChangeArrowheads="1"/>
            </p:cNvSpPr>
            <p:nvPr/>
          </p:nvSpPr>
          <p:spPr bwMode="auto">
            <a:xfrm>
              <a:off x="1778" y="3397"/>
              <a:ext cx="9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Times New Roman" charset="0"/>
                </a:rPr>
                <a:t>True PMF</a:t>
              </a:r>
            </a:p>
          </p:txBody>
        </p:sp>
        <p:sp>
          <p:nvSpPr>
            <p:cNvPr id="25613" name="Text Box 27"/>
            <p:cNvSpPr txBox="1">
              <a:spLocks noChangeArrowheads="1"/>
            </p:cNvSpPr>
            <p:nvPr/>
          </p:nvSpPr>
          <p:spPr bwMode="auto">
            <a:xfrm>
              <a:off x="158" y="1978"/>
              <a:ext cx="42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Times New Roman" charset="0"/>
                </a:rPr>
                <a:t>Windows: 1           2          3           4          5</a:t>
              </a:r>
            </a:p>
          </p:txBody>
        </p:sp>
      </p:grpSp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6249988" y="2349500"/>
          <a:ext cx="28749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Equation" r:id="rId4" imgW="1206500" imgH="317500" progId="Equation.DSMT4">
                  <p:embed/>
                </p:oleObj>
              </mc:Choice>
              <mc:Fallback>
                <p:oleObj name="Equation" r:id="rId4" imgW="1206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88" y="2349500"/>
                        <a:ext cx="28749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30"/>
          <p:cNvSpPr txBox="1">
            <a:spLocks noChangeArrowheads="1"/>
          </p:cNvSpPr>
          <p:nvPr/>
        </p:nvSpPr>
        <p:spPr bwMode="auto">
          <a:xfrm>
            <a:off x="6659563" y="3651250"/>
            <a:ext cx="230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>
                <a:cs typeface="Arial" charset="0"/>
              </a:rPr>
              <a:t>choose i, k and x</a:t>
            </a:r>
            <a:r>
              <a:rPr lang="de-DE" sz="2000" baseline="-25000">
                <a:cs typeface="Arial" charset="0"/>
              </a:rPr>
              <a:t>i</a:t>
            </a:r>
            <a:r>
              <a:rPr lang="de-DE" sz="2000">
                <a:cs typeface="Arial" charset="0"/>
              </a:rPr>
              <a:t> system-dependent</a:t>
            </a:r>
            <a:endParaRPr lang="de-DE" sz="2000" baseline="-25000">
              <a:cs typeface="Arial" charset="0"/>
            </a:endParaRP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700088" y="434975"/>
            <a:ext cx="7986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cs typeface="Arial" charset="0"/>
              </a:rPr>
              <a:t>Introduce biasing potentials along the reaction coordinate</a:t>
            </a:r>
          </a:p>
        </p:txBody>
      </p:sp>
    </p:spTree>
    <p:extLst>
      <p:ext uri="{BB962C8B-B14F-4D97-AF65-F5344CB8AC3E}">
        <p14:creationId xmlns:p14="http://schemas.microsoft.com/office/powerpoint/2010/main" val="166941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36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31838"/>
            <a:ext cx="6373813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162175" y="300038"/>
            <a:ext cx="5073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cs typeface="Arial" charset="0"/>
              </a:rPr>
              <a:t>Adding a quadratic biasing potential</a:t>
            </a:r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2771775" y="5216525"/>
          <a:ext cx="33829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Equation" r:id="rId4" imgW="1320800" imgH="279400" progId="Equation.3">
                  <p:embed/>
                </p:oleObj>
              </mc:Choice>
              <mc:Fallback>
                <p:oleObj name="Equation" r:id="rId4" imgW="1320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216525"/>
                        <a:ext cx="33829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58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de-DE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Check for sufficient overlap</a:t>
            </a:r>
          </a:p>
        </p:txBody>
      </p:sp>
      <p:sp>
        <p:nvSpPr>
          <p:cNvPr id="27650" name="Text Box 19"/>
          <p:cNvSpPr txBox="1">
            <a:spLocks noChangeArrowheads="1"/>
          </p:cNvSpPr>
          <p:nvPr/>
        </p:nvSpPr>
        <p:spPr bwMode="auto">
          <a:xfrm>
            <a:off x="827088" y="5573713"/>
            <a:ext cx="7893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</a:rPr>
              <a:t>Histograms from neighboring windows should overlap strongly, all points on the RC must be sampled suffciently.</a:t>
            </a:r>
          </a:p>
        </p:txBody>
      </p:sp>
      <p:pic>
        <p:nvPicPr>
          <p:cNvPr id="27651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r="5315"/>
          <a:stretch>
            <a:fillRect/>
          </a:stretch>
        </p:blipFill>
        <p:spPr bwMode="auto">
          <a:xfrm>
            <a:off x="1260475" y="12700"/>
            <a:ext cx="6308725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2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1" descr="pmfbu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21163"/>
            <a:ext cx="640873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Umbrella Sampling</a:t>
            </a:r>
          </a:p>
        </p:txBody>
      </p:sp>
      <p:grpSp>
        <p:nvGrpSpPr>
          <p:cNvPr id="28675" name="Group 34"/>
          <p:cNvGrpSpPr>
            <a:grpSpLocks/>
          </p:cNvGrpSpPr>
          <p:nvPr/>
        </p:nvGrpSpPr>
        <p:grpSpPr bwMode="auto">
          <a:xfrm>
            <a:off x="107950" y="1868488"/>
            <a:ext cx="4895850" cy="2352675"/>
            <a:chOff x="68" y="890"/>
            <a:chExt cx="3084" cy="1482"/>
          </a:xfrm>
        </p:grpSpPr>
        <p:sp>
          <p:nvSpPr>
            <p:cNvPr id="28680" name="Freeform 5"/>
            <p:cNvSpPr>
              <a:spLocks/>
            </p:cNvSpPr>
            <p:nvPr/>
          </p:nvSpPr>
          <p:spPr bwMode="auto">
            <a:xfrm>
              <a:off x="385" y="890"/>
              <a:ext cx="771" cy="1179"/>
            </a:xfrm>
            <a:custGeom>
              <a:avLst/>
              <a:gdLst>
                <a:gd name="T0" fmla="*/ 0 w 544"/>
                <a:gd name="T1" fmla="*/ 0 h 1179"/>
                <a:gd name="T2" fmla="*/ 50870 w 544"/>
                <a:gd name="T3" fmla="*/ 1179 h 1179"/>
                <a:gd name="T4" fmla="*/ 101738 w 544"/>
                <a:gd name="T5" fmla="*/ 0 h 1179"/>
                <a:gd name="T6" fmla="*/ 0 60000 65536"/>
                <a:gd name="T7" fmla="*/ 0 60000 65536"/>
                <a:gd name="T8" fmla="*/ 0 60000 65536"/>
                <a:gd name="T9" fmla="*/ 0 w 544"/>
                <a:gd name="T10" fmla="*/ 0 h 1179"/>
                <a:gd name="T11" fmla="*/ 544 w 544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1179">
                  <a:moveTo>
                    <a:pt x="0" y="0"/>
                  </a:moveTo>
                  <a:cubicBezTo>
                    <a:pt x="90" y="589"/>
                    <a:pt x="181" y="1179"/>
                    <a:pt x="272" y="1179"/>
                  </a:cubicBezTo>
                  <a:cubicBezTo>
                    <a:pt x="363" y="1179"/>
                    <a:pt x="453" y="589"/>
                    <a:pt x="5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Oval 6"/>
            <p:cNvSpPr>
              <a:spLocks noChangeArrowheads="1"/>
            </p:cNvSpPr>
            <p:nvPr/>
          </p:nvSpPr>
          <p:spPr bwMode="auto">
            <a:xfrm>
              <a:off x="566" y="1616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>
              <a:off x="339" y="2115"/>
              <a:ext cx="8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Rectangle 8"/>
            <p:cNvSpPr>
              <a:spLocks noChangeArrowheads="1"/>
            </p:cNvSpPr>
            <p:nvPr/>
          </p:nvSpPr>
          <p:spPr bwMode="auto">
            <a:xfrm>
              <a:off x="1428" y="1571"/>
              <a:ext cx="91" cy="5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Rectangle 9"/>
            <p:cNvSpPr>
              <a:spLocks noChangeArrowheads="1"/>
            </p:cNvSpPr>
            <p:nvPr/>
          </p:nvSpPr>
          <p:spPr bwMode="auto">
            <a:xfrm>
              <a:off x="1519" y="1661"/>
              <a:ext cx="91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10"/>
            <p:cNvSpPr>
              <a:spLocks noChangeArrowheads="1"/>
            </p:cNvSpPr>
            <p:nvPr/>
          </p:nvSpPr>
          <p:spPr bwMode="auto">
            <a:xfrm>
              <a:off x="1609" y="1480"/>
              <a:ext cx="91" cy="6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Rectangle 11"/>
            <p:cNvSpPr>
              <a:spLocks noChangeArrowheads="1"/>
            </p:cNvSpPr>
            <p:nvPr/>
          </p:nvSpPr>
          <p:spPr bwMode="auto">
            <a:xfrm>
              <a:off x="1700" y="1797"/>
              <a:ext cx="91" cy="3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Rectangle 12"/>
            <p:cNvSpPr>
              <a:spLocks noChangeArrowheads="1"/>
            </p:cNvSpPr>
            <p:nvPr/>
          </p:nvSpPr>
          <p:spPr bwMode="auto">
            <a:xfrm>
              <a:off x="1791" y="1888"/>
              <a:ext cx="91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Rectangle 13"/>
            <p:cNvSpPr>
              <a:spLocks noChangeArrowheads="1"/>
            </p:cNvSpPr>
            <p:nvPr/>
          </p:nvSpPr>
          <p:spPr bwMode="auto">
            <a:xfrm>
              <a:off x="1338" y="1843"/>
              <a:ext cx="90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Line 14"/>
            <p:cNvSpPr>
              <a:spLocks noChangeShapeType="1"/>
            </p:cNvSpPr>
            <p:nvPr/>
          </p:nvSpPr>
          <p:spPr bwMode="auto">
            <a:xfrm>
              <a:off x="1246" y="2115"/>
              <a:ext cx="8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15"/>
            <p:cNvSpPr>
              <a:spLocks noChangeShapeType="1"/>
            </p:cNvSpPr>
            <p:nvPr/>
          </p:nvSpPr>
          <p:spPr bwMode="auto">
            <a:xfrm>
              <a:off x="2108" y="2115"/>
              <a:ext cx="8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16"/>
            <p:cNvSpPr>
              <a:spLocks/>
            </p:cNvSpPr>
            <p:nvPr/>
          </p:nvSpPr>
          <p:spPr bwMode="auto">
            <a:xfrm>
              <a:off x="2199" y="1737"/>
              <a:ext cx="681" cy="197"/>
            </a:xfrm>
            <a:custGeom>
              <a:avLst/>
              <a:gdLst>
                <a:gd name="T0" fmla="*/ 0 w 681"/>
                <a:gd name="T1" fmla="*/ 197 h 197"/>
                <a:gd name="T2" fmla="*/ 318 w 681"/>
                <a:gd name="T3" fmla="*/ 106 h 197"/>
                <a:gd name="T4" fmla="*/ 454 w 681"/>
                <a:gd name="T5" fmla="*/ 15 h 197"/>
                <a:gd name="T6" fmla="*/ 681 w 681"/>
                <a:gd name="T7" fmla="*/ 15 h 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1"/>
                <a:gd name="T13" fmla="*/ 0 h 197"/>
                <a:gd name="T14" fmla="*/ 681 w 681"/>
                <a:gd name="T15" fmla="*/ 197 h 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1" h="197">
                  <a:moveTo>
                    <a:pt x="0" y="197"/>
                  </a:moveTo>
                  <a:cubicBezTo>
                    <a:pt x="121" y="166"/>
                    <a:pt x="242" y="136"/>
                    <a:pt x="318" y="106"/>
                  </a:cubicBezTo>
                  <a:cubicBezTo>
                    <a:pt x="394" y="76"/>
                    <a:pt x="394" y="30"/>
                    <a:pt x="454" y="15"/>
                  </a:cubicBezTo>
                  <a:cubicBezTo>
                    <a:pt x="514" y="0"/>
                    <a:pt x="643" y="15"/>
                    <a:pt x="681" y="1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Text Box 17"/>
            <p:cNvSpPr txBox="1">
              <a:spLocks noChangeArrowheads="1"/>
            </p:cNvSpPr>
            <p:nvPr/>
          </p:nvSpPr>
          <p:spPr bwMode="auto">
            <a:xfrm>
              <a:off x="68" y="2160"/>
              <a:ext cx="30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latin typeface="Times New Roman" charset="0"/>
                </a:rPr>
                <a:t>Simulation Window     Histogram           Part of PMF</a:t>
              </a:r>
            </a:p>
          </p:txBody>
        </p:sp>
        <p:sp>
          <p:nvSpPr>
            <p:cNvPr id="28693" name="Line 33"/>
            <p:cNvSpPr>
              <a:spLocks noChangeShapeType="1"/>
            </p:cNvSpPr>
            <p:nvPr/>
          </p:nvSpPr>
          <p:spPr bwMode="auto">
            <a:xfrm>
              <a:off x="2562" y="1389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6" name="Text Box 52"/>
          <p:cNvSpPr txBox="1">
            <a:spLocks noChangeArrowheads="1"/>
          </p:cNvSpPr>
          <p:nvPr/>
        </p:nvSpPr>
        <p:spPr bwMode="auto">
          <a:xfrm>
            <a:off x="2987675" y="6021388"/>
            <a:ext cx="5113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>
                <a:cs typeface="Arial" charset="0"/>
              </a:rPr>
              <a:t>Final computed PMF from many windows</a:t>
            </a:r>
          </a:p>
        </p:txBody>
      </p:sp>
      <p:sp>
        <p:nvSpPr>
          <p:cNvPr id="28677" name="Text Box 54"/>
          <p:cNvSpPr txBox="1">
            <a:spLocks noChangeArrowheads="1"/>
          </p:cNvSpPr>
          <p:nvPr/>
        </p:nvSpPr>
        <p:spPr bwMode="auto">
          <a:xfrm>
            <a:off x="5181600" y="3243263"/>
            <a:ext cx="3673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800">
                <a:latin typeface="Times New Roman" charset="0"/>
              </a:rPr>
              <a:t>Solved iteratively using e.g. the WHAM program by Alan Grossfield</a:t>
            </a:r>
          </a:p>
        </p:txBody>
      </p:sp>
      <p:graphicFrame>
        <p:nvGraphicFramePr>
          <p:cNvPr id="28678" name="Object 2"/>
          <p:cNvGraphicFramePr>
            <a:graphicFrameLocks noChangeAspect="1"/>
          </p:cNvGraphicFramePr>
          <p:nvPr/>
        </p:nvGraphicFramePr>
        <p:xfrm>
          <a:off x="4568825" y="1746250"/>
          <a:ext cx="45720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Equation" r:id="rId4" imgW="2184400" imgH="647700" progId="Equation.DSMT4">
                  <p:embed/>
                </p:oleObj>
              </mc:Choice>
              <mc:Fallback>
                <p:oleObj name="Equation" r:id="rId4" imgW="21844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1746250"/>
                        <a:ext cx="4572000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Box 1"/>
          <p:cNvSpPr txBox="1">
            <a:spLocks noChangeArrowheads="1"/>
          </p:cNvSpPr>
          <p:nvPr/>
        </p:nvSpPr>
        <p:spPr bwMode="auto">
          <a:xfrm>
            <a:off x="2916238" y="1196975"/>
            <a:ext cx="3160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cs typeface="Arial" charset="0"/>
              </a:rPr>
              <a:t>Constructing the PMF</a:t>
            </a:r>
          </a:p>
        </p:txBody>
      </p:sp>
    </p:spTree>
    <p:extLst>
      <p:ext uri="{BB962C8B-B14F-4D97-AF65-F5344CB8AC3E}">
        <p14:creationId xmlns:p14="http://schemas.microsoft.com/office/powerpoint/2010/main" val="94124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Umbrella Sampling</a:t>
            </a:r>
          </a:p>
        </p:txBody>
      </p:sp>
      <p:sp>
        <p:nvSpPr>
          <p:cNvPr id="29698" name="Text Box 19"/>
          <p:cNvSpPr txBox="1">
            <a:spLocks noChangeArrowheads="1"/>
          </p:cNvSpPr>
          <p:nvPr/>
        </p:nvSpPr>
        <p:spPr bwMode="auto">
          <a:xfrm>
            <a:off x="323850" y="44450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cs typeface="Arial" charset="0"/>
              </a:rPr>
              <a:t>Histograms from neighboring windows should overlap strongly,</a:t>
            </a:r>
          </a:p>
          <a:p>
            <a:pPr eaLnBrk="1" hangingPunct="1">
              <a:spcBef>
                <a:spcPct val="50000"/>
              </a:spcBef>
            </a:pPr>
            <a:r>
              <a:rPr lang="de-DE">
                <a:cs typeface="Arial" charset="0"/>
              </a:rPr>
              <a:t>all points on the RC must be sampled suffciently.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4572000" y="1085850"/>
          <a:ext cx="45720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Equation" r:id="rId3" imgW="2184400" imgH="647700" progId="Equation.DSMT4">
                  <p:embed/>
                </p:oleObj>
              </mc:Choice>
              <mc:Fallback>
                <p:oleObj name="Equation" r:id="rId3" imgW="21844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85850"/>
                        <a:ext cx="4572000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21"/>
          <p:cNvSpPr txBox="1">
            <a:spLocks noChangeArrowheads="1"/>
          </p:cNvSpPr>
          <p:nvPr/>
        </p:nvSpPr>
        <p:spPr bwMode="auto">
          <a:xfrm>
            <a:off x="4876800" y="2747963"/>
            <a:ext cx="3673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800">
                <a:latin typeface="Times New Roman" charset="0"/>
              </a:rPr>
              <a:t>Solved iteratively using e.g. the WHAM program by Alan Grossfield (</a:t>
            </a:r>
            <a:r>
              <a:rPr lang="en-US" sz="1800">
                <a:latin typeface="Times New Roman" charset="0"/>
              </a:rPr>
              <a:t>http://membrane.urmc.rochester.edu/content/wham)</a:t>
            </a:r>
            <a:endParaRPr lang="de-DE" sz="1800">
              <a:latin typeface="Times New Roman" charset="0"/>
            </a:endParaRPr>
          </a:p>
        </p:txBody>
      </p:sp>
      <p:pic>
        <p:nvPicPr>
          <p:cNvPr id="29701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r="5315"/>
          <a:stretch>
            <a:fillRect/>
          </a:stretch>
        </p:blipFill>
        <p:spPr bwMode="auto">
          <a:xfrm>
            <a:off x="0" y="817563"/>
            <a:ext cx="4281488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900113" y="347663"/>
            <a:ext cx="748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cs typeface="Arial" charset="0"/>
              </a:rPr>
              <a:t>Check for sufficient overlap between sampled regions</a:t>
            </a:r>
          </a:p>
        </p:txBody>
      </p:sp>
    </p:spTree>
    <p:extLst>
      <p:ext uri="{BB962C8B-B14F-4D97-AF65-F5344CB8AC3E}">
        <p14:creationId xmlns:p14="http://schemas.microsoft.com/office/powerpoint/2010/main" val="328804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208338" cy="1952625"/>
          </a:xfrm>
        </p:spPr>
        <p:txBody>
          <a:bodyPr/>
          <a:lstStyle/>
          <a:p>
            <a:pPr algn="l"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Histograms &amp; free energy profiles</a:t>
            </a:r>
          </a:p>
        </p:txBody>
      </p:sp>
      <p:pic>
        <p:nvPicPr>
          <p:cNvPr id="11898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7064" r="9717" b="2902"/>
          <a:stretch>
            <a:fillRect/>
          </a:stretch>
        </p:blipFill>
        <p:spPr bwMode="auto">
          <a:xfrm>
            <a:off x="3282950" y="0"/>
            <a:ext cx="58610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98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t="17064" r="10417" b="3201"/>
          <a:stretch>
            <a:fillRect/>
          </a:stretch>
        </p:blipFill>
        <p:spPr bwMode="auto">
          <a:xfrm>
            <a:off x="3271838" y="3530600"/>
            <a:ext cx="5872162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9893" name="Text Box 5"/>
          <p:cNvSpPr txBox="1">
            <a:spLocks noChangeArrowheads="1"/>
          </p:cNvSpPr>
          <p:nvPr/>
        </p:nvSpPr>
        <p:spPr bwMode="auto">
          <a:xfrm>
            <a:off x="0" y="4138613"/>
            <a:ext cx="31432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9063" indent="-1190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>
                <a:ea typeface="SimSun" charset="0"/>
                <a:cs typeface="SimSun" charset="0"/>
              </a:rPr>
              <a:t>Umbrella run needs many simulations</a:t>
            </a:r>
          </a:p>
          <a:p>
            <a:pPr eaLnBrk="1" hangingPunct="1">
              <a:buFontTx/>
              <a:buChar char="•"/>
            </a:pPr>
            <a:endParaRPr lang="en-US" sz="1800">
              <a:solidFill>
                <a:srgbClr val="00FF99"/>
              </a:solidFill>
              <a:ea typeface="SimSun" charset="0"/>
              <a:cs typeface="SimSun" charset="0"/>
            </a:endParaRPr>
          </a:p>
          <a:p>
            <a:pPr eaLnBrk="1" hangingPunct="1">
              <a:buFontTx/>
              <a:buChar char="•"/>
            </a:pPr>
            <a:r>
              <a:rPr lang="en-US" sz="1800">
                <a:solidFill>
                  <a:srgbClr val="000000"/>
                </a:solidFill>
                <a:ea typeface="SimSun" charset="0"/>
                <a:cs typeface="SimSun" charset="0"/>
              </a:rPr>
              <a:t>Do NOT need to sample full range in 1 simulation</a:t>
            </a:r>
          </a:p>
        </p:txBody>
      </p:sp>
      <p:sp>
        <p:nvSpPr>
          <p:cNvPr id="1189894" name="Line 6"/>
          <p:cNvSpPr>
            <a:spLocks noChangeShapeType="1"/>
          </p:cNvSpPr>
          <p:nvPr/>
        </p:nvSpPr>
        <p:spPr bwMode="auto">
          <a:xfrm>
            <a:off x="5722938" y="2138363"/>
            <a:ext cx="1320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895" name="Line 7"/>
          <p:cNvSpPr>
            <a:spLocks noChangeShapeType="1"/>
          </p:cNvSpPr>
          <p:nvPr/>
        </p:nvSpPr>
        <p:spPr bwMode="auto">
          <a:xfrm>
            <a:off x="6184900" y="5745163"/>
            <a:ext cx="1320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98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7" t="17346" r="10780" b="3125"/>
          <a:stretch>
            <a:fillRect/>
          </a:stretch>
        </p:blipFill>
        <p:spPr bwMode="auto">
          <a:xfrm>
            <a:off x="6191250" y="3559175"/>
            <a:ext cx="295275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9897" name="Line 9"/>
          <p:cNvSpPr>
            <a:spLocks noChangeShapeType="1"/>
          </p:cNvSpPr>
          <p:nvPr/>
        </p:nvSpPr>
        <p:spPr bwMode="auto">
          <a:xfrm>
            <a:off x="8297863" y="2844800"/>
            <a:ext cx="0" cy="211613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898" name="Text Box 10"/>
          <p:cNvSpPr txBox="1">
            <a:spLocks noChangeArrowheads="1"/>
          </p:cNvSpPr>
          <p:nvPr/>
        </p:nvSpPr>
        <p:spPr bwMode="auto">
          <a:xfrm>
            <a:off x="7040563" y="3759200"/>
            <a:ext cx="1231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hlink"/>
                </a:solidFill>
                <a:ea typeface="SimSun" charset="0"/>
                <a:cs typeface="SimSun" charset="0"/>
              </a:rPr>
              <a:t>G= 	 -RTlnP/P</a:t>
            </a:r>
            <a:r>
              <a:rPr lang="en-US" sz="1800" baseline="-25000">
                <a:solidFill>
                  <a:schemeClr val="hlink"/>
                </a:solidFill>
                <a:ea typeface="SimSun" charset="0"/>
                <a:cs typeface="SimSun" charset="0"/>
              </a:rPr>
              <a:t>0</a:t>
            </a:r>
            <a:endParaRPr lang="en-US" sz="1800">
              <a:solidFill>
                <a:schemeClr val="hlink"/>
              </a:solidFill>
              <a:ea typeface="SimSun" charset="0"/>
              <a:cs typeface="SimSun" charset="0"/>
            </a:endParaRPr>
          </a:p>
        </p:txBody>
      </p:sp>
      <p:pic>
        <p:nvPicPr>
          <p:cNvPr id="47115" name="ala.tetra.avi" descr="/Users/roitberg/Desktop/Dropbox/Barcelona_Workshop_Website/completed_talks/talk_11_enhanced_sampling/ala.tetra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875"/>
            <a:ext cx="278288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56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000" fill="hold"/>
                                        <p:tgtEl>
                                          <p:spTgt spid="47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15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7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47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5"/>
                  </p:tgtEl>
                </p:cond>
              </p:nextCondLst>
            </p:seq>
          </p:childTnLst>
        </p:cTn>
      </p:par>
    </p:tnLst>
    <p:bldLst>
      <p:bldP spid="1189893" grpId="0"/>
      <p:bldP spid="1189894" grpId="0" animBg="1"/>
      <p:bldP spid="1189895" grpId="0" animBg="1"/>
      <p:bldP spid="1189897" grpId="0" animBg="1"/>
      <p:bldP spid="11898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>
                <a:latin typeface="Calibri" charset="0"/>
                <a:ea typeface="SimSun" charset="0"/>
                <a:cs typeface="SimSun" charset="0"/>
              </a:rPr>
              <a:t>Comparing 2 conformations</a:t>
            </a:r>
          </a:p>
        </p:txBody>
      </p:sp>
      <p:pic>
        <p:nvPicPr>
          <p:cNvPr id="32770" name="Picture 3" descr="Fig06A-syn-binding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6576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Fig06B-anti-bindingm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6576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304800" y="6308725"/>
            <a:ext cx="695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ea typeface="SimSun" charset="0"/>
                <a:cs typeface="SimSun" charset="0"/>
              </a:rPr>
              <a:t>Song, Hornak, de los Santos, Grollman and Simmerling, </a:t>
            </a:r>
            <a:r>
              <a:rPr lang="en-US" sz="1600" i="1">
                <a:ea typeface="SimSun" charset="0"/>
                <a:cs typeface="SimSun" charset="0"/>
              </a:rPr>
              <a:t>Biochemistry</a:t>
            </a:r>
            <a:r>
              <a:rPr lang="en-US" sz="1600">
                <a:ea typeface="SimSun" charset="0"/>
                <a:cs typeface="SimSun" charset="0"/>
              </a:rPr>
              <a:t> 2006</a:t>
            </a:r>
          </a:p>
        </p:txBody>
      </p:sp>
      <p:sp>
        <p:nvSpPr>
          <p:cNvPr id="32773" name="AutoShape 8"/>
          <p:cNvSpPr>
            <a:spLocks noChangeArrowheads="1"/>
          </p:cNvSpPr>
          <p:nvPr/>
        </p:nvSpPr>
        <p:spPr bwMode="auto">
          <a:xfrm>
            <a:off x="2057400" y="2914650"/>
            <a:ext cx="685800" cy="304800"/>
          </a:xfrm>
          <a:prstGeom prst="curvedDownArrow">
            <a:avLst>
              <a:gd name="adj1" fmla="val 45000"/>
              <a:gd name="adj2" fmla="val 90000"/>
              <a:gd name="adj3" fmla="val 33333"/>
            </a:avLst>
          </a:prstGeom>
          <a:solidFill>
            <a:schemeClr val="accent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1295400" y="43434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It will take much too long to get precise populations for these 2 minima just by running MD.</a:t>
            </a:r>
          </a:p>
        </p:txBody>
      </p:sp>
    </p:spTree>
    <p:extLst>
      <p:ext uri="{BB962C8B-B14F-4D97-AF65-F5344CB8AC3E}">
        <p14:creationId xmlns:p14="http://schemas.microsoft.com/office/powerpoint/2010/main" val="243074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2075"/>
            <a:ext cx="6594475" cy="9080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sz="3600">
                <a:latin typeface="Calibri" charset="0"/>
                <a:ea typeface="SimSun" charset="0"/>
                <a:cs typeface="SimSun" charset="0"/>
              </a:rPr>
              <a:t>8OG binding mode in complex: dihedral umbrella sampling</a:t>
            </a:r>
          </a:p>
        </p:txBody>
      </p:sp>
      <p:pic>
        <p:nvPicPr>
          <p:cNvPr id="34818" name="Picture 3" descr="WTP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79525"/>
            <a:ext cx="681672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4"/>
          <p:cNvSpPr>
            <a:spLocks noChangeArrowheads="1"/>
          </p:cNvSpPr>
          <p:nvPr/>
        </p:nvSpPr>
        <p:spPr bwMode="auto">
          <a:xfrm>
            <a:off x="4105275" y="3457575"/>
            <a:ext cx="1098550" cy="463550"/>
          </a:xfrm>
          <a:prstGeom prst="wedgeRoundRectCallout">
            <a:avLst>
              <a:gd name="adj1" fmla="val -14597"/>
              <a:gd name="adj2" fmla="val 252398"/>
              <a:gd name="adj3" fmla="val 16667"/>
            </a:avLst>
          </a:prstGeom>
          <a:noFill/>
          <a:ln w="158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r>
              <a:rPr lang="en-US" altLang="zh-CN" sz="2800" i="1">
                <a:solidFill>
                  <a:srgbClr val="003300"/>
                </a:solidFill>
                <a:ea typeface="SimSun" charset="0"/>
                <a:cs typeface="SimSun" charset="0"/>
              </a:rPr>
              <a:t>syn</a:t>
            </a:r>
          </a:p>
        </p:txBody>
      </p:sp>
      <p:sp>
        <p:nvSpPr>
          <p:cNvPr id="34820" name="AutoShape 5"/>
          <p:cNvSpPr>
            <a:spLocks noChangeArrowheads="1"/>
          </p:cNvSpPr>
          <p:nvPr/>
        </p:nvSpPr>
        <p:spPr bwMode="auto">
          <a:xfrm>
            <a:off x="2233613" y="3556000"/>
            <a:ext cx="1000125" cy="447675"/>
          </a:xfrm>
          <a:prstGeom prst="wedgeRoundRectCallout">
            <a:avLst>
              <a:gd name="adj1" fmla="val -11588"/>
              <a:gd name="adj2" fmla="val 182625"/>
              <a:gd name="adj3" fmla="val 16667"/>
            </a:avLst>
          </a:prstGeom>
          <a:noFill/>
          <a:ln w="158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r>
              <a:rPr lang="en-US" altLang="zh-CN" sz="2800" i="1">
                <a:solidFill>
                  <a:srgbClr val="003300"/>
                </a:solidFill>
                <a:ea typeface="SimSun" charset="0"/>
                <a:cs typeface="SimSun" charset="0"/>
              </a:rPr>
              <a:t>anti</a:t>
            </a:r>
          </a:p>
        </p:txBody>
      </p:sp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119063"/>
            <a:ext cx="19653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304800" y="6340475"/>
            <a:ext cx="695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ea typeface="SimSun" charset="0"/>
                <a:cs typeface="SimSun" charset="0"/>
              </a:rPr>
              <a:t>Song, Hornak, de los Santos, Grollman and Simmerling, </a:t>
            </a:r>
            <a:r>
              <a:rPr lang="en-US" sz="1600" i="1">
                <a:ea typeface="SimSun" charset="0"/>
                <a:cs typeface="SimSun" charset="0"/>
              </a:rPr>
              <a:t>Biochemistry</a:t>
            </a:r>
            <a:r>
              <a:rPr lang="en-US" sz="1600">
                <a:ea typeface="SimSun" charset="0"/>
                <a:cs typeface="SimSun" charset="0"/>
              </a:rPr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250216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3"/>
          <p:cNvSpPr txBox="1">
            <a:spLocks noChangeArrowheads="1"/>
          </p:cNvSpPr>
          <p:nvPr/>
        </p:nvSpPr>
        <p:spPr bwMode="auto">
          <a:xfrm>
            <a:off x="500063" y="5091113"/>
            <a:ext cx="7931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00"/>
                </a:solidFill>
                <a:ea typeface="SimSun" charset="0"/>
                <a:cs typeface="SimSun" charset="0"/>
              </a:rPr>
              <a:t>Simulations reveal how the energy profile changes if a mutation is made</a:t>
            </a:r>
          </a:p>
        </p:txBody>
      </p:sp>
      <p:pic>
        <p:nvPicPr>
          <p:cNvPr id="36866" name="Picture 4" descr="TwoP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709613"/>
            <a:ext cx="6207125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5"/>
          <p:cNvSpPr>
            <a:spLocks noChangeArrowheads="1"/>
          </p:cNvSpPr>
          <p:nvPr/>
        </p:nvSpPr>
        <p:spPr bwMode="auto">
          <a:xfrm>
            <a:off x="4313238" y="2511425"/>
            <a:ext cx="668337" cy="307975"/>
          </a:xfrm>
          <a:prstGeom prst="wedgeRoundRectCallout">
            <a:avLst>
              <a:gd name="adj1" fmla="val -60449"/>
              <a:gd name="adj2" fmla="val 178352"/>
              <a:gd name="adj3" fmla="val 16667"/>
            </a:avLst>
          </a:prstGeom>
          <a:noFill/>
          <a:ln w="158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r>
              <a:rPr lang="en-US" altLang="zh-CN" i="1">
                <a:solidFill>
                  <a:srgbClr val="003300"/>
                </a:solidFill>
                <a:ea typeface="SimSun" charset="0"/>
                <a:cs typeface="SimSun" charset="0"/>
              </a:rPr>
              <a:t>syn</a:t>
            </a:r>
          </a:p>
        </p:txBody>
      </p:sp>
      <p:sp>
        <p:nvSpPr>
          <p:cNvPr id="36868" name="AutoShape 6"/>
          <p:cNvSpPr>
            <a:spLocks noChangeArrowheads="1"/>
          </p:cNvSpPr>
          <p:nvPr/>
        </p:nvSpPr>
        <p:spPr bwMode="auto">
          <a:xfrm>
            <a:off x="2344738" y="2859088"/>
            <a:ext cx="658812" cy="307975"/>
          </a:xfrm>
          <a:prstGeom prst="wedgeRoundRectCallout">
            <a:avLst>
              <a:gd name="adj1" fmla="val -1806"/>
              <a:gd name="adj2" fmla="val 280412"/>
              <a:gd name="adj3" fmla="val 16667"/>
            </a:avLst>
          </a:prstGeom>
          <a:noFill/>
          <a:ln w="158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r>
              <a:rPr lang="en-US" altLang="zh-CN" i="1">
                <a:solidFill>
                  <a:srgbClr val="003300"/>
                </a:solidFill>
                <a:ea typeface="SimSun" charset="0"/>
                <a:cs typeface="SimSun" charset="0"/>
              </a:rPr>
              <a:t>anti</a:t>
            </a:r>
          </a:p>
        </p:txBody>
      </p:sp>
      <p:sp>
        <p:nvSpPr>
          <p:cNvPr id="36869" name="Line 7"/>
          <p:cNvSpPr>
            <a:spLocks noChangeShapeType="1"/>
          </p:cNvSpPr>
          <p:nvPr/>
        </p:nvSpPr>
        <p:spPr bwMode="auto">
          <a:xfrm>
            <a:off x="3200400" y="3416300"/>
            <a:ext cx="53975" cy="4763"/>
          </a:xfrm>
          <a:prstGeom prst="line">
            <a:avLst/>
          </a:prstGeom>
          <a:noFill/>
          <a:ln w="19050">
            <a:solidFill>
              <a:srgbClr val="1F1F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304800" y="6308725"/>
            <a:ext cx="695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ea typeface="SimSun" charset="0"/>
                <a:cs typeface="SimSun" charset="0"/>
              </a:rPr>
              <a:t>Song, Hornak, de los Santos, Grollman and Simmerling, </a:t>
            </a:r>
            <a:r>
              <a:rPr lang="en-US" sz="1600" i="1">
                <a:ea typeface="SimSun" charset="0"/>
                <a:cs typeface="SimSun" charset="0"/>
              </a:rPr>
              <a:t>Biochemistry</a:t>
            </a:r>
            <a:r>
              <a:rPr lang="en-US" sz="1600">
                <a:ea typeface="SimSun" charset="0"/>
                <a:cs typeface="SimSun" charset="0"/>
              </a:rPr>
              <a:t> 2006</a:t>
            </a:r>
          </a:p>
        </p:txBody>
      </p:sp>
      <p:sp>
        <p:nvSpPr>
          <p:cNvPr id="368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5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>
                <a:latin typeface="Calibri" charset="0"/>
                <a:ea typeface="SimSun" charset="0"/>
                <a:cs typeface="SimSun" charset="0"/>
              </a:rPr>
              <a:t>Effect of mutations</a:t>
            </a:r>
          </a:p>
        </p:txBody>
      </p:sp>
    </p:spTree>
    <p:extLst>
      <p:ext uri="{BB962C8B-B14F-4D97-AF65-F5344CB8AC3E}">
        <p14:creationId xmlns:p14="http://schemas.microsoft.com/office/powerpoint/2010/main" val="403240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92075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Quick Overview</a:t>
            </a:r>
          </a:p>
        </p:txBody>
      </p:sp>
      <p:sp>
        <p:nvSpPr>
          <p:cNvPr id="5126" name="Freeform 19"/>
          <p:cNvSpPr>
            <a:spLocks/>
          </p:cNvSpPr>
          <p:nvPr/>
        </p:nvSpPr>
        <p:spPr bwMode="auto">
          <a:xfrm>
            <a:off x="766763" y="3571875"/>
            <a:ext cx="6121401" cy="2435225"/>
          </a:xfrm>
          <a:custGeom>
            <a:avLst/>
            <a:gdLst>
              <a:gd name="T0" fmla="*/ 0 w 3856"/>
              <a:gd name="T1" fmla="*/ 1050 h 1534"/>
              <a:gd name="T2" fmla="*/ 862 w 3856"/>
              <a:gd name="T3" fmla="*/ 1368 h 1534"/>
              <a:gd name="T4" fmla="*/ 1905 w 3856"/>
              <a:gd name="T5" fmla="*/ 53 h 1534"/>
              <a:gd name="T6" fmla="*/ 2949 w 3856"/>
              <a:gd name="T7" fmla="*/ 1050 h 1534"/>
              <a:gd name="T8" fmla="*/ 3856 w 3856"/>
              <a:gd name="T9" fmla="*/ 642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6"/>
              <a:gd name="T16" fmla="*/ 0 h 1534"/>
              <a:gd name="T17" fmla="*/ 3856 w 3856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6" h="1534">
                <a:moveTo>
                  <a:pt x="0" y="1050"/>
                </a:moveTo>
                <a:cubicBezTo>
                  <a:pt x="272" y="1292"/>
                  <a:pt x="545" y="1534"/>
                  <a:pt x="862" y="1368"/>
                </a:cubicBezTo>
                <a:cubicBezTo>
                  <a:pt x="1179" y="1202"/>
                  <a:pt x="1557" y="106"/>
                  <a:pt x="1905" y="53"/>
                </a:cubicBezTo>
                <a:cubicBezTo>
                  <a:pt x="2253" y="0"/>
                  <a:pt x="2624" y="952"/>
                  <a:pt x="2949" y="1050"/>
                </a:cubicBezTo>
                <a:cubicBezTo>
                  <a:pt x="3274" y="1148"/>
                  <a:pt x="3565" y="895"/>
                  <a:pt x="3856" y="64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Freeform 21"/>
          <p:cNvSpPr>
            <a:spLocks/>
          </p:cNvSpPr>
          <p:nvPr/>
        </p:nvSpPr>
        <p:spPr bwMode="auto">
          <a:xfrm>
            <a:off x="741363" y="1268413"/>
            <a:ext cx="1223963" cy="1871662"/>
          </a:xfrm>
          <a:custGeom>
            <a:avLst/>
            <a:gdLst>
              <a:gd name="T0" fmla="*/ 0 w 544"/>
              <a:gd name="T1" fmla="*/ 0 h 1179"/>
              <a:gd name="T2" fmla="*/ 3125 w 544"/>
              <a:gd name="T3" fmla="*/ 1179 h 1179"/>
              <a:gd name="T4" fmla="*/ 6249 w 544"/>
              <a:gd name="T5" fmla="*/ 0 h 1179"/>
              <a:gd name="T6" fmla="*/ 0 60000 65536"/>
              <a:gd name="T7" fmla="*/ 0 60000 65536"/>
              <a:gd name="T8" fmla="*/ 0 60000 65536"/>
              <a:gd name="T9" fmla="*/ 0 w 544"/>
              <a:gd name="T10" fmla="*/ 0 h 1179"/>
              <a:gd name="T11" fmla="*/ 544 w 544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179">
                <a:moveTo>
                  <a:pt x="0" y="0"/>
                </a:moveTo>
                <a:cubicBezTo>
                  <a:pt x="90" y="589"/>
                  <a:pt x="181" y="1179"/>
                  <a:pt x="272" y="1179"/>
                </a:cubicBezTo>
                <a:cubicBezTo>
                  <a:pt x="363" y="1179"/>
                  <a:pt x="453" y="589"/>
                  <a:pt x="54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Freeform 22"/>
          <p:cNvSpPr>
            <a:spLocks/>
          </p:cNvSpPr>
          <p:nvPr/>
        </p:nvSpPr>
        <p:spPr bwMode="auto">
          <a:xfrm>
            <a:off x="1677988" y="1268413"/>
            <a:ext cx="1223963" cy="1871662"/>
          </a:xfrm>
          <a:custGeom>
            <a:avLst/>
            <a:gdLst>
              <a:gd name="T0" fmla="*/ 0 w 544"/>
              <a:gd name="T1" fmla="*/ 0 h 1179"/>
              <a:gd name="T2" fmla="*/ 3125 w 544"/>
              <a:gd name="T3" fmla="*/ 1179 h 1179"/>
              <a:gd name="T4" fmla="*/ 6249 w 544"/>
              <a:gd name="T5" fmla="*/ 0 h 1179"/>
              <a:gd name="T6" fmla="*/ 0 60000 65536"/>
              <a:gd name="T7" fmla="*/ 0 60000 65536"/>
              <a:gd name="T8" fmla="*/ 0 60000 65536"/>
              <a:gd name="T9" fmla="*/ 0 w 544"/>
              <a:gd name="T10" fmla="*/ 0 h 1179"/>
              <a:gd name="T11" fmla="*/ 544 w 544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179">
                <a:moveTo>
                  <a:pt x="0" y="0"/>
                </a:moveTo>
                <a:cubicBezTo>
                  <a:pt x="90" y="589"/>
                  <a:pt x="181" y="1179"/>
                  <a:pt x="272" y="1179"/>
                </a:cubicBezTo>
                <a:cubicBezTo>
                  <a:pt x="363" y="1179"/>
                  <a:pt x="453" y="589"/>
                  <a:pt x="54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Freeform 23"/>
          <p:cNvSpPr>
            <a:spLocks/>
          </p:cNvSpPr>
          <p:nvPr/>
        </p:nvSpPr>
        <p:spPr bwMode="auto">
          <a:xfrm>
            <a:off x="2614613" y="1268413"/>
            <a:ext cx="1223963" cy="1871662"/>
          </a:xfrm>
          <a:custGeom>
            <a:avLst/>
            <a:gdLst>
              <a:gd name="T0" fmla="*/ 0 w 544"/>
              <a:gd name="T1" fmla="*/ 0 h 1179"/>
              <a:gd name="T2" fmla="*/ 3125 w 544"/>
              <a:gd name="T3" fmla="*/ 1179 h 1179"/>
              <a:gd name="T4" fmla="*/ 6249 w 544"/>
              <a:gd name="T5" fmla="*/ 0 h 1179"/>
              <a:gd name="T6" fmla="*/ 0 60000 65536"/>
              <a:gd name="T7" fmla="*/ 0 60000 65536"/>
              <a:gd name="T8" fmla="*/ 0 60000 65536"/>
              <a:gd name="T9" fmla="*/ 0 w 544"/>
              <a:gd name="T10" fmla="*/ 0 h 1179"/>
              <a:gd name="T11" fmla="*/ 544 w 544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179">
                <a:moveTo>
                  <a:pt x="0" y="0"/>
                </a:moveTo>
                <a:cubicBezTo>
                  <a:pt x="90" y="589"/>
                  <a:pt x="181" y="1179"/>
                  <a:pt x="272" y="1179"/>
                </a:cubicBezTo>
                <a:cubicBezTo>
                  <a:pt x="363" y="1179"/>
                  <a:pt x="453" y="589"/>
                  <a:pt x="54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Freeform 24"/>
          <p:cNvSpPr>
            <a:spLocks/>
          </p:cNvSpPr>
          <p:nvPr/>
        </p:nvSpPr>
        <p:spPr bwMode="auto">
          <a:xfrm>
            <a:off x="3551239" y="1268413"/>
            <a:ext cx="1223963" cy="1871662"/>
          </a:xfrm>
          <a:custGeom>
            <a:avLst/>
            <a:gdLst>
              <a:gd name="T0" fmla="*/ 0 w 544"/>
              <a:gd name="T1" fmla="*/ 0 h 1179"/>
              <a:gd name="T2" fmla="*/ 3125 w 544"/>
              <a:gd name="T3" fmla="*/ 1179 h 1179"/>
              <a:gd name="T4" fmla="*/ 6249 w 544"/>
              <a:gd name="T5" fmla="*/ 0 h 1179"/>
              <a:gd name="T6" fmla="*/ 0 60000 65536"/>
              <a:gd name="T7" fmla="*/ 0 60000 65536"/>
              <a:gd name="T8" fmla="*/ 0 60000 65536"/>
              <a:gd name="T9" fmla="*/ 0 w 544"/>
              <a:gd name="T10" fmla="*/ 0 h 1179"/>
              <a:gd name="T11" fmla="*/ 544 w 544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179">
                <a:moveTo>
                  <a:pt x="0" y="0"/>
                </a:moveTo>
                <a:cubicBezTo>
                  <a:pt x="90" y="589"/>
                  <a:pt x="181" y="1179"/>
                  <a:pt x="272" y="1179"/>
                </a:cubicBezTo>
                <a:cubicBezTo>
                  <a:pt x="363" y="1179"/>
                  <a:pt x="453" y="589"/>
                  <a:pt x="54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Freeform 25"/>
          <p:cNvSpPr>
            <a:spLocks/>
          </p:cNvSpPr>
          <p:nvPr/>
        </p:nvSpPr>
        <p:spPr bwMode="auto">
          <a:xfrm>
            <a:off x="4486276" y="1268413"/>
            <a:ext cx="1223963" cy="1871662"/>
          </a:xfrm>
          <a:custGeom>
            <a:avLst/>
            <a:gdLst>
              <a:gd name="T0" fmla="*/ 0 w 544"/>
              <a:gd name="T1" fmla="*/ 0 h 1179"/>
              <a:gd name="T2" fmla="*/ 3125 w 544"/>
              <a:gd name="T3" fmla="*/ 1179 h 1179"/>
              <a:gd name="T4" fmla="*/ 6249 w 544"/>
              <a:gd name="T5" fmla="*/ 0 h 1179"/>
              <a:gd name="T6" fmla="*/ 0 60000 65536"/>
              <a:gd name="T7" fmla="*/ 0 60000 65536"/>
              <a:gd name="T8" fmla="*/ 0 60000 65536"/>
              <a:gd name="T9" fmla="*/ 0 w 544"/>
              <a:gd name="T10" fmla="*/ 0 h 1179"/>
              <a:gd name="T11" fmla="*/ 544 w 544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179">
                <a:moveTo>
                  <a:pt x="0" y="0"/>
                </a:moveTo>
                <a:cubicBezTo>
                  <a:pt x="90" y="589"/>
                  <a:pt x="181" y="1179"/>
                  <a:pt x="272" y="1179"/>
                </a:cubicBezTo>
                <a:cubicBezTo>
                  <a:pt x="363" y="1179"/>
                  <a:pt x="453" y="589"/>
                  <a:pt x="54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 Box 26"/>
          <p:cNvSpPr txBox="1">
            <a:spLocks noChangeArrowheads="1"/>
          </p:cNvSpPr>
          <p:nvPr/>
        </p:nvSpPr>
        <p:spPr bwMode="auto">
          <a:xfrm>
            <a:off x="2835276" y="5392738"/>
            <a:ext cx="1103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b="1" dirty="0">
                <a:solidFill>
                  <a:srgbClr val="0000FF"/>
                </a:solidFill>
                <a:latin typeface="Calibri" pitchFamily="34" charset="0"/>
              </a:rPr>
              <a:t>True PMF</a:t>
            </a:r>
          </a:p>
        </p:txBody>
      </p:sp>
      <p:sp>
        <p:nvSpPr>
          <p:cNvPr id="5133" name="Text Box 27"/>
          <p:cNvSpPr txBox="1">
            <a:spLocks noChangeArrowheads="1"/>
          </p:cNvSpPr>
          <p:nvPr/>
        </p:nvSpPr>
        <p:spPr bwMode="auto">
          <a:xfrm>
            <a:off x="1216026" y="3140075"/>
            <a:ext cx="6126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b="1" dirty="0" smtClean="0">
                <a:solidFill>
                  <a:srgbClr val="0000FF"/>
                </a:solidFill>
                <a:latin typeface="Calibri" pitchFamily="34" charset="0"/>
              </a:rPr>
              <a:t>1		 2               </a:t>
            </a:r>
            <a:r>
              <a:rPr lang="de-DE" b="1" dirty="0">
                <a:solidFill>
                  <a:srgbClr val="0000FF"/>
                </a:solidFill>
                <a:latin typeface="Calibri" pitchFamily="34" charset="0"/>
              </a:rPr>
              <a:t>3                4               </a:t>
            </a:r>
            <a:r>
              <a:rPr lang="de-DE" b="1" dirty="0" smtClean="0">
                <a:solidFill>
                  <a:srgbClr val="0000FF"/>
                </a:solidFill>
                <a:latin typeface="Calibri" pitchFamily="34" charset="0"/>
              </a:rPr>
              <a:t> 5		  6</a:t>
            </a:r>
          </a:p>
          <a:p>
            <a:pPr eaLnBrk="1" hangingPunct="1"/>
            <a:r>
              <a:rPr lang="de-DE" b="1" dirty="0">
                <a:solidFill>
                  <a:srgbClr val="0000FF"/>
                </a:solidFill>
                <a:latin typeface="Calibri" pitchFamily="34" charset="0"/>
              </a:rPr>
              <a:t>Windows: </a:t>
            </a:r>
            <a:endParaRPr lang="de-DE" b="1" dirty="0">
              <a:solidFill>
                <a:srgbClr val="0000FF"/>
              </a:solidFill>
              <a:latin typeface="Calibri" pitchFamily="34" charset="0"/>
            </a:endParaRPr>
          </a:p>
        </p:txBody>
      </p:sp>
      <p:graphicFrame>
        <p:nvGraphicFramePr>
          <p:cNvPr id="51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641098"/>
              </p:ext>
            </p:extLst>
          </p:nvPr>
        </p:nvGraphicFramePr>
        <p:xfrm>
          <a:off x="6108700" y="3035300"/>
          <a:ext cx="28527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1206500" imgH="317500" progId="Equation.DSMT4">
                  <p:embed/>
                </p:oleObj>
              </mc:Choice>
              <mc:Fallback>
                <p:oleObj name="Equation" r:id="rId3" imgW="1206500" imgH="317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035300"/>
                        <a:ext cx="285273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30"/>
          <p:cNvSpPr txBox="1">
            <a:spLocks noChangeArrowheads="1"/>
          </p:cNvSpPr>
          <p:nvPr/>
        </p:nvSpPr>
        <p:spPr bwMode="auto">
          <a:xfrm>
            <a:off x="6330950" y="3938588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dirty="0" err="1">
                <a:latin typeface="Calibri" pitchFamily="34" charset="0"/>
              </a:rPr>
              <a:t>choose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i="1" dirty="0">
                <a:latin typeface="Calibri" pitchFamily="34" charset="0"/>
              </a:rPr>
              <a:t>i</a:t>
            </a:r>
            <a:r>
              <a:rPr lang="de-DE" dirty="0">
                <a:latin typeface="Calibri" pitchFamily="34" charset="0"/>
              </a:rPr>
              <a:t>, </a:t>
            </a:r>
            <a:r>
              <a:rPr lang="de-DE" i="1" dirty="0" err="1">
                <a:latin typeface="Calibri" pitchFamily="34" charset="0"/>
              </a:rPr>
              <a:t>k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and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i="1" dirty="0">
                <a:latin typeface="Calibri" pitchFamily="34" charset="0"/>
              </a:rPr>
              <a:t>x</a:t>
            </a:r>
            <a:r>
              <a:rPr lang="de-DE" i="1" baseline="-25000" dirty="0">
                <a:latin typeface="Calibri" pitchFamily="34" charset="0"/>
              </a:rPr>
              <a:t>i</a:t>
            </a:r>
            <a:r>
              <a:rPr lang="de-DE" dirty="0">
                <a:latin typeface="Calibri" pitchFamily="34" charset="0"/>
              </a:rPr>
              <a:t> system-</a:t>
            </a:r>
            <a:r>
              <a:rPr lang="de-DE" dirty="0" err="1">
                <a:latin typeface="Calibri" pitchFamily="34" charset="0"/>
              </a:rPr>
              <a:t>dependent</a:t>
            </a:r>
            <a:endParaRPr lang="de-DE" baseline="-25000" dirty="0">
              <a:latin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54063" y="6261100"/>
            <a:ext cx="6357937" cy="127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08200" y="6337300"/>
            <a:ext cx="4217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(progress of) reaction coordinate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5438776" y="1293813"/>
            <a:ext cx="1223963" cy="1871662"/>
          </a:xfrm>
          <a:custGeom>
            <a:avLst/>
            <a:gdLst>
              <a:gd name="T0" fmla="*/ 0 w 544"/>
              <a:gd name="T1" fmla="*/ 0 h 1179"/>
              <a:gd name="T2" fmla="*/ 3125 w 544"/>
              <a:gd name="T3" fmla="*/ 1179 h 1179"/>
              <a:gd name="T4" fmla="*/ 6249 w 544"/>
              <a:gd name="T5" fmla="*/ 0 h 1179"/>
              <a:gd name="T6" fmla="*/ 0 60000 65536"/>
              <a:gd name="T7" fmla="*/ 0 60000 65536"/>
              <a:gd name="T8" fmla="*/ 0 60000 65536"/>
              <a:gd name="T9" fmla="*/ 0 w 544"/>
              <a:gd name="T10" fmla="*/ 0 h 1179"/>
              <a:gd name="T11" fmla="*/ 544 w 544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179">
                <a:moveTo>
                  <a:pt x="0" y="0"/>
                </a:moveTo>
                <a:cubicBezTo>
                  <a:pt x="90" y="589"/>
                  <a:pt x="181" y="1179"/>
                  <a:pt x="272" y="1179"/>
                </a:cubicBezTo>
                <a:cubicBezTo>
                  <a:pt x="363" y="1179"/>
                  <a:pt x="453" y="589"/>
                  <a:pt x="54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What do we need?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Reaction coordinate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distance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angle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dihedral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linear combinations thereof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etc.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Umbrella Restraint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Quadratic function (½ k (x-x</a:t>
            </a:r>
            <a:r>
              <a:rPr lang="en-US" baseline="-25000" smtClean="0">
                <a:ea typeface="ＭＳ Ｐゴシック" pitchFamily="34" charset="-128"/>
              </a:rPr>
              <a:t>0</a:t>
            </a:r>
            <a:r>
              <a:rPr lang="en-US" smtClean="0">
                <a:ea typeface="ＭＳ Ｐゴシック" pitchFamily="34" charset="-128"/>
              </a:rPr>
              <a:t>)</a:t>
            </a:r>
            <a:r>
              <a:rPr lang="en-US" baseline="30000" smtClean="0">
                <a:ea typeface="ＭＳ Ｐゴシック" pitchFamily="34" charset="-128"/>
              </a:rPr>
              <a:t>2</a:t>
            </a:r>
            <a:r>
              <a:rPr lang="en-US" smtClean="0">
                <a:ea typeface="ＭＳ Ｐゴシック" pitchFamily="34" charset="-128"/>
              </a:rPr>
              <a:t>)</a:t>
            </a:r>
            <a:endParaRPr lang="en-US" baseline="30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229100"/>
            <a:ext cx="3340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</a:rPr>
              <a:t>Cazuela</a:t>
            </a:r>
            <a:r>
              <a:rPr lang="en-US" sz="4400" dirty="0" smtClean="0">
                <a:solidFill>
                  <a:srgbClr val="0000FF"/>
                </a:solidFill>
              </a:rPr>
              <a:t> sampling?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58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What does AMBER 12 provide?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NMR restraint facility </a:t>
            </a: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(Ch. 6 of Manual)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available in both </a:t>
            </a:r>
            <a:r>
              <a:rPr lang="en-US" i="1" smtClean="0">
                <a:ea typeface="ＭＳ Ｐゴシック" pitchFamily="34" charset="-128"/>
              </a:rPr>
              <a:t>sander </a:t>
            </a:r>
            <a:r>
              <a:rPr lang="en-US" smtClean="0">
                <a:ea typeface="ＭＳ Ｐゴシック" pitchFamily="34" charset="-128"/>
              </a:rPr>
              <a:t>and </a:t>
            </a:r>
            <a:r>
              <a:rPr lang="en-US" i="1" smtClean="0">
                <a:ea typeface="ＭＳ Ｐゴシック" pitchFamily="34" charset="-128"/>
              </a:rPr>
              <a:t>pmemd</a:t>
            </a:r>
            <a:endParaRPr lang="en-US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distance restraints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angle restraints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dihedral restraints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generalized distance restraint*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plane-point angle restraint*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plane-plane angle restraint*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57200" y="6126163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latin typeface="Calibri" pitchFamily="34" charset="0"/>
              </a:rPr>
              <a:t>*</a:t>
            </a:r>
            <a:r>
              <a:rPr lang="en-US" sz="2400" i="1">
                <a:latin typeface="Calibri" pitchFamily="34" charset="0"/>
              </a:rPr>
              <a:t>sander</a:t>
            </a:r>
            <a:r>
              <a:rPr lang="en-US" sz="2400">
                <a:latin typeface="Calibri" pitchFamily="34" charset="0"/>
              </a:rPr>
              <a:t> ONLY!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866900"/>
            <a:ext cx="7107238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78105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Flat-well potential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457200" y="965200"/>
            <a:ext cx="8229600" cy="1270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NMR restraint is a so-called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flat-well potential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that has 4 parameters; very flexible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9325"/>
            <a:ext cx="8218488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78105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Flat-well potential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777875"/>
            <a:ext cx="8659813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78105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Flat-well potential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273175" y="1468438"/>
            <a:ext cx="5978525" cy="1885950"/>
            <a:chOff x="1272991" y="1468752"/>
            <a:chExt cx="5978080" cy="1886129"/>
          </a:xfrm>
        </p:grpSpPr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 rot="10800000" flipV="1">
              <a:off x="1272991" y="1667208"/>
              <a:ext cx="3638279" cy="1687673"/>
            </a:xfrm>
            <a:prstGeom prst="straightConnector1">
              <a:avLst/>
            </a:prstGeom>
            <a:noFill/>
            <a:ln w="38100">
              <a:solidFill>
                <a:srgbClr val="7F7F7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2" name="TextBox 24"/>
            <p:cNvSpPr txBox="1">
              <a:spLocks noChangeArrowheads="1"/>
            </p:cNvSpPr>
            <p:nvPr/>
          </p:nvSpPr>
          <p:spPr bwMode="auto">
            <a:xfrm>
              <a:off x="4911481" y="1468752"/>
              <a:ext cx="23395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turn on NMR restraints</a:t>
              </a:r>
            </a:p>
          </p:txBody>
        </p:sp>
      </p:grp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57200" y="119063"/>
            <a:ext cx="8229600" cy="80168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Setting up restraints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17488" y="1108075"/>
            <a:ext cx="49514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</a:rPr>
              <a:t>Umbrella Sampling input file</a:t>
            </a:r>
          </a:p>
          <a:p>
            <a:pPr eaLnBrk="1" hangingPunct="1"/>
            <a:r>
              <a:rPr lang="en-US">
                <a:latin typeface="Courier New" pitchFamily="49" charset="0"/>
              </a:rPr>
              <a:t>&amp;cntrl</a:t>
            </a:r>
          </a:p>
          <a:p>
            <a:pPr eaLnBrk="1" hangingPunct="1"/>
            <a:r>
              <a:rPr lang="en-US">
                <a:latin typeface="Courier New" pitchFamily="49" charset="0"/>
              </a:rPr>
              <a:t>   ntx=5, irest=1,</a:t>
            </a:r>
          </a:p>
          <a:p>
            <a:pPr eaLnBrk="1" hangingPunct="1"/>
            <a:r>
              <a:rPr lang="en-US">
                <a:latin typeface="Courier New" pitchFamily="49" charset="0"/>
              </a:rPr>
              <a:t>   ntpr=1000, ntwr=10000,</a:t>
            </a:r>
          </a:p>
          <a:p>
            <a:pPr eaLnBrk="1" hangingPunct="1"/>
            <a:r>
              <a:rPr lang="en-US">
                <a:latin typeface="Courier New" pitchFamily="49" charset="0"/>
              </a:rPr>
              <a:t>   ntwx=1000, ioutfm=1,</a:t>
            </a:r>
          </a:p>
          <a:p>
            <a:pPr eaLnBrk="1" hangingPunct="1"/>
            <a:r>
              <a:rPr lang="en-US">
                <a:latin typeface="Courier New" pitchFamily="49" charset="0"/>
              </a:rPr>
              <a:t>   dt=0.002, nstlim=100000,</a:t>
            </a:r>
          </a:p>
          <a:p>
            <a:pPr eaLnBrk="1" hangingPunct="1"/>
            <a:r>
              <a:rPr lang="en-US">
                <a:latin typeface="Courier New" pitchFamily="49" charset="0"/>
              </a:rPr>
              <a:t>   ntt=3, gamma_ln=5.0,</a:t>
            </a:r>
          </a:p>
          <a:p>
            <a:pPr eaLnBrk="1" hangingPunct="1"/>
            <a:r>
              <a:rPr lang="en-US">
                <a:latin typeface="Courier New" pitchFamily="49" charset="0"/>
              </a:rPr>
              <a:t>   ntb=0, igb=5,</a:t>
            </a:r>
          </a:p>
          <a:p>
            <a:pPr eaLnBrk="1" hangingPunct="1"/>
            <a:r>
              <a:rPr lang="en-US">
                <a:latin typeface="Courier New" pitchFamily="49" charset="0"/>
              </a:rPr>
              <a:t>   </a:t>
            </a:r>
            <a:r>
              <a:rPr lang="en-US" b="1">
                <a:latin typeface="Courier New" pitchFamily="49" charset="0"/>
              </a:rPr>
              <a:t>nmropt=1,</a:t>
            </a:r>
          </a:p>
          <a:p>
            <a:pPr eaLnBrk="1" hangingPunct="1"/>
            <a:r>
              <a:rPr lang="en-US">
                <a:latin typeface="Courier New" pitchFamily="49" charset="0"/>
              </a:rPr>
              <a:t>/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&amp;wt</a:t>
            </a:r>
          </a:p>
          <a:p>
            <a:pPr eaLnBrk="1" hangingPunct="1"/>
            <a:r>
              <a:rPr lang="en-US">
                <a:latin typeface="Courier New" pitchFamily="49" charset="0"/>
              </a:rPr>
              <a:t>  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type=</a:t>
            </a:r>
            <a:r>
              <a:rPr lang="en-US" altLang="en-US" b="1">
                <a:solidFill>
                  <a:srgbClr val="0000FF"/>
                </a:solidFill>
                <a:latin typeface="Courier New" pitchFamily="49" charset="0"/>
              </a:rPr>
              <a:t>‘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DUMPFREQ</a:t>
            </a:r>
            <a:r>
              <a:rPr lang="en-US" altLang="en-US" b="1">
                <a:solidFill>
                  <a:srgbClr val="0000FF"/>
                </a:solidFill>
                <a:latin typeface="Courier New" pitchFamily="49" charset="0"/>
              </a:rPr>
              <a:t>’</a:t>
            </a:r>
            <a:r>
              <a:rPr lang="en-US" altLang="ja-JP">
                <a:latin typeface="Courier New" pitchFamily="49" charset="0"/>
              </a:rPr>
              <a:t>, </a:t>
            </a:r>
            <a:r>
              <a:rPr lang="en-US" altLang="ja-JP" b="1">
                <a:solidFill>
                  <a:srgbClr val="FF0000"/>
                </a:solidFill>
                <a:latin typeface="Courier New" pitchFamily="49" charset="0"/>
              </a:rPr>
              <a:t>istep1=50</a:t>
            </a:r>
            <a:r>
              <a:rPr lang="en-US" altLang="ja-JP" b="1">
                <a:latin typeface="Courier New" pitchFamily="49" charset="0"/>
              </a:rPr>
              <a:t>,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/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&amp;wt type=</a:t>
            </a:r>
            <a:r>
              <a:rPr lang="en-US" altLang="en-US" b="1">
                <a:latin typeface="Courier New" pitchFamily="49" charset="0"/>
              </a:rPr>
              <a:t>‘</a:t>
            </a:r>
            <a:r>
              <a:rPr lang="en-US" b="1">
                <a:latin typeface="Courier New" pitchFamily="49" charset="0"/>
              </a:rPr>
              <a:t>END</a:t>
            </a:r>
            <a:r>
              <a:rPr lang="en-US" altLang="en-US" b="1">
                <a:latin typeface="Courier New" pitchFamily="49" charset="0"/>
              </a:rPr>
              <a:t>’</a:t>
            </a:r>
            <a:r>
              <a:rPr lang="en-US" b="1">
                <a:latin typeface="Courier New" pitchFamily="49" charset="0"/>
              </a:rPr>
              <a:t> /</a:t>
            </a:r>
          </a:p>
          <a:p>
            <a:pPr eaLnBrk="1" hangingPunct="1"/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DISANG=dist.1.RST</a:t>
            </a:r>
          </a:p>
          <a:p>
            <a:pPr eaLnBrk="1" hangingPunct="1"/>
            <a:r>
              <a:rPr lang="en-US" b="1">
                <a:solidFill>
                  <a:srgbClr val="984807"/>
                </a:solidFill>
                <a:latin typeface="Courier New" pitchFamily="49" charset="0"/>
              </a:rPr>
              <a:t>DUMPAVE=dist.1.dat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912938" y="2400300"/>
            <a:ext cx="4616450" cy="1828800"/>
            <a:chOff x="1912473" y="2400954"/>
            <a:chExt cx="4616868" cy="1827398"/>
          </a:xfrm>
        </p:grpSpPr>
        <p:cxnSp>
          <p:nvCxnSpPr>
            <p:cNvPr id="6" name="Straight Arrow Connector 5"/>
            <p:cNvCxnSpPr>
              <a:cxnSpLocks noChangeShapeType="1"/>
            </p:cNvCxnSpPr>
            <p:nvPr/>
          </p:nvCxnSpPr>
          <p:spPr bwMode="auto">
            <a:xfrm rot="10800000" flipV="1">
              <a:off x="1912473" y="3078297"/>
              <a:ext cx="2719633" cy="1150055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0" name="TextBox 15"/>
            <p:cNvSpPr txBox="1">
              <a:spLocks noChangeArrowheads="1"/>
            </p:cNvSpPr>
            <p:nvPr/>
          </p:nvSpPr>
          <p:spPr bwMode="auto">
            <a:xfrm>
              <a:off x="4356951" y="2400954"/>
              <a:ext cx="217239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We want to dump RC</a:t>
              </a:r>
            </a:p>
            <a:p>
              <a:pPr eaLnBrk="1" hangingPunct="1"/>
              <a:r>
                <a:rPr lang="en-US">
                  <a:latin typeface="Calibri" pitchFamily="34" charset="0"/>
                </a:rPr>
                <a:t>values with a given</a:t>
              </a:r>
            </a:p>
            <a:p>
              <a:pPr eaLnBrk="1" hangingPunct="1"/>
              <a:r>
                <a:rPr lang="en-US">
                  <a:latin typeface="Calibri" pitchFamily="34" charset="0"/>
                </a:rPr>
                <a:t>      frequency</a:t>
              </a: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992563" y="2584450"/>
            <a:ext cx="4962525" cy="1584325"/>
            <a:chOff x="3992284" y="2583951"/>
            <a:chExt cx="4962176" cy="1584638"/>
          </a:xfrm>
        </p:grpSpPr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 rot="10800000" flipV="1">
              <a:off x="3992284" y="3017425"/>
              <a:ext cx="2719196" cy="115116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8" name="TextBox 16"/>
            <p:cNvSpPr txBox="1">
              <a:spLocks noChangeArrowheads="1"/>
            </p:cNvSpPr>
            <p:nvPr/>
          </p:nvSpPr>
          <p:spPr bwMode="auto">
            <a:xfrm>
              <a:off x="6711576" y="2583951"/>
              <a:ext cx="22428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Frequency with which</a:t>
              </a:r>
            </a:p>
            <a:p>
              <a:pPr eaLnBrk="1" hangingPunct="1"/>
              <a:r>
                <a:rPr lang="en-US">
                  <a:latin typeface="Calibri" pitchFamily="34" charset="0"/>
                </a:rPr>
                <a:t>to dump RC values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692400" y="4567238"/>
            <a:ext cx="5795963" cy="601662"/>
            <a:chOff x="2692402" y="4566628"/>
            <a:chExt cx="5795603" cy="603022"/>
          </a:xfrm>
        </p:grpSpPr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 rot="10800000" flipV="1">
              <a:off x="2692402" y="4751194"/>
              <a:ext cx="2925581" cy="418456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6" name="TextBox 17"/>
            <p:cNvSpPr txBox="1">
              <a:spLocks noChangeArrowheads="1"/>
            </p:cNvSpPr>
            <p:nvPr/>
          </p:nvSpPr>
          <p:spPr bwMode="auto">
            <a:xfrm>
              <a:off x="5617883" y="4566628"/>
              <a:ext cx="28701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File with restraint definitions</a:t>
              </a: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2844800" y="5426075"/>
            <a:ext cx="5476875" cy="576263"/>
            <a:chOff x="2844803" y="5426637"/>
            <a:chExt cx="5476967" cy="575519"/>
          </a:xfrm>
        </p:grpSpPr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 rot="10800000">
              <a:off x="2844803" y="5426637"/>
              <a:ext cx="2925812" cy="401119"/>
            </a:xfrm>
            <a:prstGeom prst="straightConnector1">
              <a:avLst/>
            </a:prstGeom>
            <a:noFill/>
            <a:ln w="38100">
              <a:solidFill>
                <a:srgbClr val="984807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4" name="TextBox 18"/>
            <p:cNvSpPr txBox="1">
              <a:spLocks noChangeArrowheads="1"/>
            </p:cNvSpPr>
            <p:nvPr/>
          </p:nvSpPr>
          <p:spPr bwMode="auto">
            <a:xfrm>
              <a:off x="5770283" y="5632824"/>
              <a:ext cx="2551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File to dump RC values to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19063"/>
            <a:ext cx="8229600" cy="80168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Setting up distance restraints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488" y="1108075"/>
            <a:ext cx="8469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8000"/>
                </a:solidFill>
                <a:latin typeface="Courier New"/>
                <a:ea typeface="+mn-ea"/>
              </a:rPr>
              <a:t>DISANG=dist.1.RST                       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Courier New"/>
                <a:ea typeface="+mn-ea"/>
              </a:rPr>
              <a:t>DUMPAVE=dist.1.dat </a:t>
            </a:r>
          </a:p>
        </p:txBody>
      </p:sp>
      <p:sp>
        <p:nvSpPr>
          <p:cNvPr id="12292" name="TextBox 19"/>
          <p:cNvSpPr txBox="1">
            <a:spLocks noChangeArrowheads="1"/>
          </p:cNvSpPr>
          <p:nvPr/>
        </p:nvSpPr>
        <p:spPr bwMode="auto">
          <a:xfrm>
            <a:off x="217488" y="1477963"/>
            <a:ext cx="48926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</a:rPr>
              <a:t>&amp;rst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iat=10, 15, 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r1=0, r2=5, 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 r3=5, r4=20,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rk2=50.0, rk3=50.0,</a:t>
            </a:r>
          </a:p>
          <a:p>
            <a:pPr eaLnBrk="1" hangingPunct="1"/>
            <a:r>
              <a:rPr lang="en-US">
                <a:latin typeface="Courier New" pitchFamily="49" charset="0"/>
              </a:rPr>
              <a:t>/</a:t>
            </a:r>
          </a:p>
        </p:txBody>
      </p:sp>
      <p:sp>
        <p:nvSpPr>
          <p:cNvPr id="12293" name="TextBox 20"/>
          <p:cNvSpPr txBox="1">
            <a:spLocks noChangeArrowheads="1"/>
          </p:cNvSpPr>
          <p:nvPr/>
        </p:nvSpPr>
        <p:spPr bwMode="auto">
          <a:xfrm>
            <a:off x="217488" y="3306763"/>
            <a:ext cx="43989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latin typeface="Calibri" pitchFamily="34" charset="0"/>
              </a:rPr>
              <a:t>This defines a </a:t>
            </a:r>
            <a:r>
              <a:rPr lang="en-US" sz="2400" i="1">
                <a:latin typeface="Calibri" pitchFamily="34" charset="0"/>
              </a:rPr>
              <a:t>distance</a:t>
            </a:r>
            <a:r>
              <a:rPr lang="en-US" sz="2400">
                <a:latin typeface="Calibri" pitchFamily="34" charset="0"/>
              </a:rPr>
              <a:t> restraint 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between </a:t>
            </a:r>
            <a:r>
              <a:rPr lang="en-US" sz="2400" i="1">
                <a:latin typeface="Calibri" pitchFamily="34" charset="0"/>
              </a:rPr>
              <a:t>atoms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10</a:t>
            </a:r>
            <a:r>
              <a:rPr lang="en-US" sz="2400">
                <a:latin typeface="Calibri" pitchFamily="34" charset="0"/>
              </a:rPr>
              <a:t> and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15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>
                <a:latin typeface="Calibri" pitchFamily="34" charset="0"/>
              </a:rPr>
              <a:t>that 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is parabolic between 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0</a:t>
            </a:r>
            <a:r>
              <a:rPr lang="en-US" sz="2400">
                <a:latin typeface="Calibri" pitchFamily="34" charset="0"/>
              </a:rPr>
              <a:t> and 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20</a:t>
            </a:r>
            <a:r>
              <a:rPr lang="en-US" sz="2400">
                <a:latin typeface="Calibri" pitchFamily="34" charset="0"/>
              </a:rPr>
              <a:t> Å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centered at 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5</a:t>
            </a:r>
            <a:r>
              <a:rPr lang="en-US" sz="2400">
                <a:latin typeface="Calibri" pitchFamily="34" charset="0"/>
              </a:rPr>
              <a:t> with a force constant equal to </a:t>
            </a:r>
            <a:r>
              <a:rPr lang="en-US" sz="2400" b="1">
                <a:solidFill>
                  <a:srgbClr val="008000"/>
                </a:solidFill>
                <a:latin typeface="Calibri" pitchFamily="34" charset="0"/>
              </a:rPr>
              <a:t>50</a:t>
            </a:r>
            <a:r>
              <a:rPr lang="en-US" sz="240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400">
                <a:latin typeface="Calibri" pitchFamily="34" charset="0"/>
              </a:rPr>
              <a:t>kcal/mol Å</a:t>
            </a:r>
            <a:r>
              <a:rPr lang="en-US" sz="2400" baseline="30000">
                <a:latin typeface="Calibri" pitchFamily="34" charset="0"/>
              </a:rPr>
              <a:t>2</a:t>
            </a:r>
            <a:r>
              <a:rPr lang="en-US" sz="2400">
                <a:latin typeface="Calibri" pitchFamily="34" charset="0"/>
              </a:rPr>
              <a:t>.</a:t>
            </a:r>
          </a:p>
          <a:p>
            <a:pPr eaLnBrk="1" hangingPunct="1"/>
            <a:endParaRPr lang="en-US" sz="2400">
              <a:latin typeface="Calibri" pitchFamily="34" charset="0"/>
            </a:endParaRPr>
          </a:p>
          <a:p>
            <a:pPr eaLnBrk="1" hangingPunct="1"/>
            <a:r>
              <a:rPr lang="en-US" sz="2400">
                <a:latin typeface="Calibri" pitchFamily="34" charset="0"/>
              </a:rPr>
              <a:t>NOTE: rk2 and rk3 are </a:t>
            </a:r>
            <a:r>
              <a:rPr lang="en-US" sz="2400" u="sng">
                <a:latin typeface="Calibri" pitchFamily="34" charset="0"/>
              </a:rPr>
              <a:t>NOT</a:t>
            </a:r>
            <a:r>
              <a:rPr lang="en-US" sz="2400">
                <a:latin typeface="Calibri" pitchFamily="34" charset="0"/>
              </a:rPr>
              <a:t> 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multiplied by ½. The restraint 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energy is rk2 (</a:t>
            </a:r>
            <a:r>
              <a:rPr lang="en-US" sz="2400" b="1">
                <a:latin typeface="Calibri" pitchFamily="34" charset="0"/>
              </a:rPr>
              <a:t>r</a:t>
            </a:r>
            <a:r>
              <a:rPr lang="en-US" sz="2400">
                <a:latin typeface="Calibri" pitchFamily="34" charset="0"/>
              </a:rPr>
              <a:t>-r2)</a:t>
            </a:r>
            <a:r>
              <a:rPr lang="en-US" sz="2400" baseline="30000">
                <a:latin typeface="Calibri" pitchFamily="34" charset="0"/>
              </a:rPr>
              <a:t>2</a:t>
            </a:r>
          </a:p>
        </p:txBody>
      </p:sp>
      <p:sp>
        <p:nvSpPr>
          <p:cNvPr id="12294" name="TextBox 22"/>
          <p:cNvSpPr txBox="1">
            <a:spLocks noChangeArrowheads="1"/>
          </p:cNvSpPr>
          <p:nvPr/>
        </p:nvSpPr>
        <p:spPr bwMode="auto">
          <a:xfrm>
            <a:off x="5602288" y="1733550"/>
            <a:ext cx="33178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     0  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5.225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    50  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5.102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   100  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4.923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   150  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4.894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   200  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5.054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   250  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4.712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   300  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5.342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   350  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5.024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   400  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5.121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   450  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4.989</a:t>
            </a: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>
            <a:off x="5741988" y="5024438"/>
            <a:ext cx="1290637" cy="433387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6" name="TextBox 27"/>
          <p:cNvSpPr txBox="1">
            <a:spLocks noChangeArrowheads="1"/>
          </p:cNvSpPr>
          <p:nvPr/>
        </p:nvSpPr>
        <p:spPr bwMode="auto">
          <a:xfrm>
            <a:off x="5878513" y="5886450"/>
            <a:ext cx="592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step</a:t>
            </a: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16200000" flipH="1">
            <a:off x="7608094" y="4864894"/>
            <a:ext cx="968375" cy="43021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8" name="TextBox 32"/>
          <p:cNvSpPr txBox="1">
            <a:spLocks noChangeArrowheads="1"/>
          </p:cNvSpPr>
          <p:nvPr/>
        </p:nvSpPr>
        <p:spPr bwMode="auto">
          <a:xfrm>
            <a:off x="8194675" y="5564188"/>
            <a:ext cx="984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actual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distance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Setting up angle restraints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17488" y="1477963"/>
            <a:ext cx="48926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</a:rPr>
              <a:t>&amp;rst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iat=10, 15, 20,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r1=0, r2=108, 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 r3=108, r4=180,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rk2=50.0, rk3=50.0,</a:t>
            </a:r>
          </a:p>
          <a:p>
            <a:pPr eaLnBrk="1" hangingPunct="1"/>
            <a:r>
              <a:rPr lang="en-US">
                <a:latin typeface="Courier New" pitchFamily="49" charset="0"/>
              </a:rPr>
              <a:t>/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17488" y="3232150"/>
            <a:ext cx="439896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latin typeface="Calibri" pitchFamily="34" charset="0"/>
              </a:rPr>
              <a:t>This defines an </a:t>
            </a:r>
            <a:r>
              <a:rPr lang="en-US" sz="2400" i="1">
                <a:latin typeface="Calibri" pitchFamily="34" charset="0"/>
              </a:rPr>
              <a:t>angle </a:t>
            </a:r>
            <a:r>
              <a:rPr lang="en-US" sz="2400">
                <a:latin typeface="Calibri" pitchFamily="34" charset="0"/>
              </a:rPr>
              <a:t>restraint 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between </a:t>
            </a:r>
            <a:r>
              <a:rPr lang="en-US" sz="2400" i="1">
                <a:latin typeface="Calibri" pitchFamily="34" charset="0"/>
              </a:rPr>
              <a:t>atoms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10</a:t>
            </a:r>
            <a:r>
              <a:rPr lang="en-US" sz="2400">
                <a:latin typeface="Calibri" pitchFamily="34" charset="0"/>
              </a:rPr>
              <a:t>,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15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>
                <a:latin typeface="Calibri" pitchFamily="34" charset="0"/>
              </a:rPr>
              <a:t>and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20 </a:t>
            </a:r>
            <a:r>
              <a:rPr lang="en-US" sz="2400">
                <a:latin typeface="Calibri" pitchFamily="34" charset="0"/>
              </a:rPr>
              <a:t>that is parabolic between 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0</a:t>
            </a:r>
            <a:r>
              <a:rPr lang="en-US" sz="2400">
                <a:latin typeface="Calibri" pitchFamily="34" charset="0"/>
              </a:rPr>
              <a:t> and 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180</a:t>
            </a:r>
            <a:r>
              <a:rPr lang="en-US" sz="2400" baseline="30000">
                <a:latin typeface="Calibri" pitchFamily="34" charset="0"/>
              </a:rPr>
              <a:t>o</a:t>
            </a:r>
            <a:r>
              <a:rPr lang="en-US" sz="2400">
                <a:latin typeface="Calibri" pitchFamily="34" charset="0"/>
              </a:rPr>
              <a:t> centered at 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108</a:t>
            </a:r>
            <a:r>
              <a:rPr lang="en-US" sz="2400" baseline="3000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n-US" sz="2400">
                <a:latin typeface="Calibri" pitchFamily="34" charset="0"/>
              </a:rPr>
              <a:t> with a force constant equal to </a:t>
            </a:r>
            <a:r>
              <a:rPr lang="en-US" sz="2400" b="1">
                <a:solidFill>
                  <a:srgbClr val="008000"/>
                </a:solidFill>
                <a:latin typeface="Calibri" pitchFamily="34" charset="0"/>
              </a:rPr>
              <a:t>50</a:t>
            </a:r>
            <a:r>
              <a:rPr lang="en-US" sz="240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400">
                <a:latin typeface="Calibri" pitchFamily="34" charset="0"/>
              </a:rPr>
              <a:t>kcal/mol rad</a:t>
            </a:r>
            <a:r>
              <a:rPr lang="en-US" sz="2400" baseline="30000">
                <a:latin typeface="Calibri" pitchFamily="34" charset="0"/>
              </a:rPr>
              <a:t>2</a:t>
            </a:r>
            <a:r>
              <a:rPr lang="en-US" sz="2400">
                <a:latin typeface="Calibri" pitchFamily="34" charset="0"/>
              </a:rPr>
              <a:t>.</a:t>
            </a:r>
          </a:p>
          <a:p>
            <a:pPr eaLnBrk="1" hangingPunct="1"/>
            <a:endParaRPr lang="en-US" sz="2400">
              <a:latin typeface="Calibri" pitchFamily="34" charset="0"/>
            </a:endParaRPr>
          </a:p>
          <a:p>
            <a:pPr eaLnBrk="1" hangingPunct="1"/>
            <a:r>
              <a:rPr lang="en-US" sz="2400">
                <a:latin typeface="Calibri" pitchFamily="34" charset="0"/>
              </a:rPr>
              <a:t>(notice the degrees and radians!)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Setting up dihedral restraints 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17488" y="1477963"/>
            <a:ext cx="48926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</a:rPr>
              <a:t>&amp;rst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iat=10, 15, 20, 25,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r1=0, r2=108, 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Courier New" pitchFamily="49" charset="0"/>
              </a:rPr>
              <a:t>   r3=108, r4=360,</a:t>
            </a:r>
          </a:p>
          <a:p>
            <a:pPr eaLnBrk="1" hangingPunct="1"/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rk2=50.0, rk3=50.0,</a:t>
            </a:r>
          </a:p>
          <a:p>
            <a:pPr eaLnBrk="1" hangingPunct="1"/>
            <a:r>
              <a:rPr lang="en-US">
                <a:latin typeface="Courier New" pitchFamily="49" charset="0"/>
              </a:rPr>
              <a:t>/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17488" y="3232150"/>
            <a:ext cx="439896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latin typeface="Calibri" pitchFamily="34" charset="0"/>
              </a:rPr>
              <a:t>This defines an </a:t>
            </a:r>
            <a:r>
              <a:rPr lang="en-US" sz="2400" i="1">
                <a:latin typeface="Calibri" pitchFamily="34" charset="0"/>
              </a:rPr>
              <a:t>angle </a:t>
            </a:r>
            <a:r>
              <a:rPr lang="en-US" sz="2400">
                <a:latin typeface="Calibri" pitchFamily="34" charset="0"/>
              </a:rPr>
              <a:t>restraint 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between </a:t>
            </a:r>
            <a:r>
              <a:rPr lang="en-US" sz="2400" i="1">
                <a:latin typeface="Calibri" pitchFamily="34" charset="0"/>
              </a:rPr>
              <a:t>atoms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10</a:t>
            </a:r>
            <a:r>
              <a:rPr lang="en-US" sz="2400">
                <a:latin typeface="Calibri" pitchFamily="34" charset="0"/>
              </a:rPr>
              <a:t>,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15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20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and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25 </a:t>
            </a:r>
            <a:r>
              <a:rPr lang="en-US" sz="2400">
                <a:latin typeface="Calibri" pitchFamily="34" charset="0"/>
              </a:rPr>
              <a:t>that is parabolic between 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0</a:t>
            </a:r>
            <a:r>
              <a:rPr lang="en-US" sz="2400">
                <a:latin typeface="Calibri" pitchFamily="34" charset="0"/>
              </a:rPr>
              <a:t> and 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360</a:t>
            </a:r>
            <a:r>
              <a:rPr lang="en-US" sz="2400" baseline="30000">
                <a:latin typeface="Calibri" pitchFamily="34" charset="0"/>
              </a:rPr>
              <a:t>o</a:t>
            </a:r>
            <a:r>
              <a:rPr lang="en-US" sz="2400">
                <a:latin typeface="Calibri" pitchFamily="34" charset="0"/>
              </a:rPr>
              <a:t> centered at 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108</a:t>
            </a:r>
            <a:r>
              <a:rPr lang="en-US" sz="2400" baseline="3000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n-US" sz="2400">
                <a:latin typeface="Calibri" pitchFamily="34" charset="0"/>
              </a:rPr>
              <a:t> with a force constant equal to </a:t>
            </a:r>
            <a:r>
              <a:rPr lang="en-US" sz="2400" b="1">
                <a:solidFill>
                  <a:srgbClr val="008000"/>
                </a:solidFill>
                <a:latin typeface="Calibri" pitchFamily="34" charset="0"/>
              </a:rPr>
              <a:t>50</a:t>
            </a:r>
            <a:r>
              <a:rPr lang="en-US" sz="240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400">
                <a:latin typeface="Calibri" pitchFamily="34" charset="0"/>
              </a:rPr>
              <a:t>kcal/mol rad</a:t>
            </a:r>
            <a:r>
              <a:rPr lang="en-US" sz="2400" baseline="30000">
                <a:latin typeface="Calibri" pitchFamily="34" charset="0"/>
              </a:rPr>
              <a:t>2</a:t>
            </a:r>
            <a:r>
              <a:rPr lang="en-US" sz="2400">
                <a:latin typeface="Calibri" pitchFamily="34" charset="0"/>
              </a:rPr>
              <a:t>. </a:t>
            </a:r>
          </a:p>
          <a:p>
            <a:pPr eaLnBrk="1" hangingPunct="1"/>
            <a:endParaRPr lang="en-US" sz="2400">
              <a:latin typeface="Calibri" pitchFamily="34" charset="0"/>
            </a:endParaRPr>
          </a:p>
          <a:p>
            <a:pPr eaLnBrk="1" hangingPunct="1"/>
            <a:r>
              <a:rPr lang="en-US" sz="2400">
                <a:latin typeface="Calibri" pitchFamily="34" charset="0"/>
              </a:rPr>
              <a:t>(notice the degrees and radians!)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Setting up restraints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488" y="1181100"/>
            <a:ext cx="48926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/>
                <a:ea typeface="+mn-ea"/>
              </a:rPr>
              <a:t>&amp;rst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  <a:latin typeface="Courier New"/>
                <a:ea typeface="+mn-ea"/>
              </a:rPr>
              <a:t>   iat=-1, -1,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Courier New"/>
                <a:ea typeface="+mn-ea"/>
              </a:rPr>
              <a:t>   igr1=8,9,10,11,12,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Courier New"/>
                <a:ea typeface="+mn-ea"/>
              </a:rPr>
              <a:t>   igr2=20,21,22,23,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Courier New"/>
                <a:ea typeface="+mn-ea"/>
              </a:rPr>
              <a:t>   </a:t>
            </a:r>
            <a:r>
              <a:rPr lang="en-US" b="1">
                <a:solidFill>
                  <a:srgbClr val="0000FF"/>
                </a:solidFill>
                <a:latin typeface="Courier New"/>
                <a:ea typeface="+mn-ea"/>
              </a:rPr>
              <a:t>r1=0, r2=5,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latin typeface="Courier New"/>
                <a:ea typeface="+mn-ea"/>
              </a:rPr>
              <a:t>   r3=5, r4=20,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Courier New"/>
                <a:ea typeface="+mn-ea"/>
              </a:rPr>
              <a:t>   </a:t>
            </a:r>
            <a:r>
              <a:rPr lang="en-US" b="1">
                <a:solidFill>
                  <a:srgbClr val="008000"/>
                </a:solidFill>
                <a:latin typeface="Courier New"/>
                <a:ea typeface="+mn-ea"/>
              </a:rPr>
              <a:t>rk2=50.0, rk3=50.0,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/>
                <a:ea typeface="+mn-ea"/>
              </a:rPr>
              <a:t>/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17488" y="3306763"/>
            <a:ext cx="439896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latin typeface="Calibri" pitchFamily="34" charset="0"/>
              </a:rPr>
              <a:t>This defines a </a:t>
            </a:r>
            <a:r>
              <a:rPr lang="en-US" sz="2400" i="1">
                <a:latin typeface="Calibri" pitchFamily="34" charset="0"/>
              </a:rPr>
              <a:t>distance</a:t>
            </a:r>
            <a:r>
              <a:rPr lang="en-US" sz="2400">
                <a:latin typeface="Calibri" pitchFamily="34" charset="0"/>
              </a:rPr>
              <a:t> restraint 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between atom </a:t>
            </a:r>
            <a:r>
              <a:rPr lang="en-US" sz="2400" i="1">
                <a:latin typeface="Calibri" pitchFamily="34" charset="0"/>
              </a:rPr>
              <a:t>groups</a:t>
            </a:r>
            <a:r>
              <a:rPr lang="en-US" sz="2400">
                <a:latin typeface="Calibri" pitchFamily="34" charset="0"/>
              </a:rPr>
              <a:t>. When a given atom number is negative, it reads that atom from the given group. This input file defines a distance restraint between the COG of atoms 8, 9, 10, 11, 12 and the COG of atoms 20, 21, 22, 23.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289550" y="2522538"/>
            <a:ext cx="35766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latin typeface="Calibri" pitchFamily="34" charset="0"/>
              </a:rPr>
              <a:t>You can use up to 4 groups in </a:t>
            </a:r>
            <a:r>
              <a:rPr lang="en-US" sz="2400" i="1">
                <a:latin typeface="Calibri" pitchFamily="34" charset="0"/>
              </a:rPr>
              <a:t>sander </a:t>
            </a:r>
            <a:r>
              <a:rPr lang="en-US" sz="2400">
                <a:latin typeface="Calibri" pitchFamily="34" charset="0"/>
              </a:rPr>
              <a:t>(</a:t>
            </a:r>
            <a:r>
              <a:rPr lang="en-US" sz="2400" b="1">
                <a:latin typeface="Calibri" pitchFamily="34" charset="0"/>
              </a:rPr>
              <a:t>igr1, igr2, igr3, igr4</a:t>
            </a:r>
            <a:r>
              <a:rPr lang="en-US" sz="2400">
                <a:latin typeface="Calibri" pitchFamily="34" charset="0"/>
              </a:rPr>
              <a:t>) and up to 2 groups in </a:t>
            </a:r>
            <a:r>
              <a:rPr lang="en-US" sz="2400" i="1">
                <a:latin typeface="Calibri" pitchFamily="34" charset="0"/>
              </a:rPr>
              <a:t>pmemd </a:t>
            </a:r>
            <a:r>
              <a:rPr lang="en-US" sz="2400">
                <a:latin typeface="Calibri" pitchFamily="34" charset="0"/>
              </a:rPr>
              <a:t>(</a:t>
            </a:r>
            <a:r>
              <a:rPr lang="en-US" sz="2400" b="1">
                <a:latin typeface="Calibri" pitchFamily="34" charset="0"/>
              </a:rPr>
              <a:t>igr1, igr2</a:t>
            </a:r>
            <a:r>
              <a:rPr lang="en-US" sz="2400">
                <a:latin typeface="Calibri" pitchFamily="34" charset="0"/>
              </a:rPr>
              <a:t>)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5110163" y="5878513"/>
            <a:ext cx="2690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COG = Center of Geometry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More Umbrella Sampling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mtClean="0">
                <a:ea typeface="+mn-ea"/>
                <a:cs typeface="+mn-cs"/>
              </a:rPr>
              <a:t>More advanced options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>
            <a:spLocks/>
          </p:cNvSpPr>
          <p:nvPr/>
        </p:nvSpPr>
        <p:spPr bwMode="auto">
          <a:xfrm>
            <a:off x="1338263" y="3394075"/>
            <a:ext cx="6121401" cy="2435225"/>
          </a:xfrm>
          <a:custGeom>
            <a:avLst/>
            <a:gdLst>
              <a:gd name="T0" fmla="*/ 0 w 3856"/>
              <a:gd name="T1" fmla="*/ 1050 h 1534"/>
              <a:gd name="T2" fmla="*/ 862 w 3856"/>
              <a:gd name="T3" fmla="*/ 1368 h 1534"/>
              <a:gd name="T4" fmla="*/ 1905 w 3856"/>
              <a:gd name="T5" fmla="*/ 53 h 1534"/>
              <a:gd name="T6" fmla="*/ 2949 w 3856"/>
              <a:gd name="T7" fmla="*/ 1050 h 1534"/>
              <a:gd name="T8" fmla="*/ 3856 w 3856"/>
              <a:gd name="T9" fmla="*/ 642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6"/>
              <a:gd name="T16" fmla="*/ 0 h 1534"/>
              <a:gd name="T17" fmla="*/ 3856 w 3856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6" h="1534">
                <a:moveTo>
                  <a:pt x="0" y="1050"/>
                </a:moveTo>
                <a:cubicBezTo>
                  <a:pt x="272" y="1292"/>
                  <a:pt x="545" y="1534"/>
                  <a:pt x="862" y="1368"/>
                </a:cubicBezTo>
                <a:cubicBezTo>
                  <a:pt x="1179" y="1202"/>
                  <a:pt x="1557" y="106"/>
                  <a:pt x="1905" y="53"/>
                </a:cubicBezTo>
                <a:cubicBezTo>
                  <a:pt x="2253" y="0"/>
                  <a:pt x="2624" y="952"/>
                  <a:pt x="2949" y="1050"/>
                </a:cubicBezTo>
                <a:cubicBezTo>
                  <a:pt x="3274" y="1148"/>
                  <a:pt x="3565" y="895"/>
                  <a:pt x="3856" y="64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338263" y="5676900"/>
            <a:ext cx="6357937" cy="127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38300" y="5753100"/>
            <a:ext cx="583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(progress of) reaction coordinate</a:t>
            </a:r>
            <a:endParaRPr lang="en-US" sz="2800" b="1" dirty="0">
              <a:solidFill>
                <a:srgbClr val="FF66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338263" y="1917700"/>
            <a:ext cx="0" cy="37719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5600" y="3263900"/>
            <a:ext cx="952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ΔG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87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58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Generalized Distance Restraints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5334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Suppose the reaction coordinate you want to measure several distances, such as a proton transfer or network of proton transfers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What we do is set up a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generalized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distance restraint which is a linear combination of several different distances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i="1" smtClean="0">
                <a:ea typeface="ＭＳ Ｐゴシック" pitchFamily="34" charset="-128"/>
              </a:rPr>
              <a:t>sander </a:t>
            </a:r>
            <a:r>
              <a:rPr lang="en-US" smtClean="0">
                <a:ea typeface="ＭＳ Ｐゴシック" pitchFamily="34" charset="-128"/>
              </a:rPr>
              <a:t>only!  Supports up to 4 distances.</a:t>
            </a:r>
          </a:p>
        </p:txBody>
      </p:sp>
      <p:pic>
        <p:nvPicPr>
          <p:cNvPr id="17412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443413"/>
            <a:ext cx="86264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58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Generalized Distance Restraints</a:t>
            </a:r>
          </a:p>
        </p:txBody>
      </p:sp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0" y="1165225"/>
          <a:ext cx="4670425" cy="569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Picture" r:id="rId3" imgW="9803175" imgH="11885714" progId="Word.Picture.8">
                  <p:embed/>
                </p:oleObj>
              </mc:Choice>
              <mc:Fallback>
                <p:oleObj name="Picture" r:id="rId3" imgW="9803175" imgH="11885714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65225"/>
                        <a:ext cx="4670425" cy="569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4670425" y="1165225"/>
            <a:ext cx="4016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latin typeface="Calibri" pitchFamily="34" charset="0"/>
              </a:rPr>
              <a:t>In this example, I want to simulate the PMF for the proton transfer from the carboxylate to the leaving group as the leaving group detaches from the main sugar ring.  Thus, we want d</a:t>
            </a:r>
            <a:r>
              <a:rPr lang="en-US" sz="2400" baseline="-25000">
                <a:latin typeface="Calibri" pitchFamily="34" charset="0"/>
              </a:rPr>
              <a:t>2</a:t>
            </a:r>
            <a:r>
              <a:rPr lang="en-US" sz="2400">
                <a:latin typeface="Calibri" pitchFamily="34" charset="0"/>
              </a:rPr>
              <a:t> to shrink while we want d</a:t>
            </a:r>
            <a:r>
              <a:rPr lang="en-US" sz="2400" baseline="-25000">
                <a:latin typeface="Calibri" pitchFamily="34" charset="0"/>
              </a:rPr>
              <a:t>1</a:t>
            </a:r>
            <a:r>
              <a:rPr lang="en-US" sz="2400">
                <a:latin typeface="Calibri" pitchFamily="34" charset="0"/>
              </a:rPr>
              <a:t> to grow.</a:t>
            </a:r>
          </a:p>
        </p:txBody>
      </p:sp>
      <p:pic>
        <p:nvPicPr>
          <p:cNvPr id="1843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4732338"/>
            <a:ext cx="56118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5648325"/>
            <a:ext cx="46593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6161088"/>
            <a:ext cx="25066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>
            <a:off x="5863431" y="5377657"/>
            <a:ext cx="534987" cy="63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905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Generalized Distance Restraints</a:t>
            </a:r>
          </a:p>
        </p:txBody>
      </p:sp>
      <p:grpSp>
        <p:nvGrpSpPr>
          <p:cNvPr id="19459" name="Group 12"/>
          <p:cNvGrpSpPr>
            <a:grpSpLocks/>
          </p:cNvGrpSpPr>
          <p:nvPr/>
        </p:nvGrpSpPr>
        <p:grpSpPr bwMode="auto">
          <a:xfrm>
            <a:off x="165100" y="1166813"/>
            <a:ext cx="8701088" cy="5440362"/>
            <a:chOff x="164813" y="1166208"/>
            <a:chExt cx="8701279" cy="5441452"/>
          </a:xfrm>
        </p:grpSpPr>
        <p:cxnSp>
          <p:nvCxnSpPr>
            <p:cNvPr id="7" name="Straight Arrow Connector 6"/>
            <p:cNvCxnSpPr>
              <a:cxnSpLocks noChangeShapeType="1"/>
            </p:cNvCxnSpPr>
            <p:nvPr/>
          </p:nvCxnSpPr>
          <p:spPr bwMode="auto">
            <a:xfrm>
              <a:off x="866503" y="6021756"/>
              <a:ext cx="7999589" cy="158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Arrow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-1560477" y="3593188"/>
              <a:ext cx="4855548" cy="158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3" name="TextBox 9"/>
            <p:cNvSpPr txBox="1">
              <a:spLocks noChangeArrowheads="1"/>
            </p:cNvSpPr>
            <p:nvPr/>
          </p:nvSpPr>
          <p:spPr bwMode="auto">
            <a:xfrm>
              <a:off x="2390586" y="6022884"/>
              <a:ext cx="4213412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3200">
                  <a:latin typeface="Calibri" pitchFamily="34" charset="0"/>
                </a:rPr>
                <a:t>Reaction Coordinate</a:t>
              </a:r>
            </a:p>
          </p:txBody>
        </p:sp>
        <p:sp>
          <p:nvSpPr>
            <p:cNvPr id="19464" name="TextBox 10"/>
            <p:cNvSpPr txBox="1">
              <a:spLocks noChangeArrowheads="1"/>
            </p:cNvSpPr>
            <p:nvPr/>
          </p:nvSpPr>
          <p:spPr bwMode="auto">
            <a:xfrm rot="-5400000">
              <a:off x="-203397" y="3230544"/>
              <a:ext cx="132119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3200">
                  <a:latin typeface="Calibri" pitchFamily="34" charset="0"/>
                </a:rPr>
                <a:t>Energy</a:t>
              </a: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49129" y="1324990"/>
              <a:ext cx="6310451" cy="4768217"/>
            </a:xfrm>
            <a:custGeom>
              <a:avLst/>
              <a:gdLst>
                <a:gd name="T0" fmla="*/ 0 w 6310157"/>
                <a:gd name="T1" fmla="*/ 3202050 h 4768725"/>
                <a:gd name="T2" fmla="*/ 612617 w 6310157"/>
                <a:gd name="T3" fmla="*/ 4143245 h 4768725"/>
                <a:gd name="T4" fmla="*/ 1539013 w 6310157"/>
                <a:gd name="T5" fmla="*/ 3874331 h 4768725"/>
                <a:gd name="T6" fmla="*/ 2510235 w 6310157"/>
                <a:gd name="T7" fmla="*/ 1005932 h 4768725"/>
                <a:gd name="T8" fmla="*/ 3346980 w 6310157"/>
                <a:gd name="T9" fmla="*/ 512925 h 4768725"/>
                <a:gd name="T10" fmla="*/ 4273376 w 6310157"/>
                <a:gd name="T11" fmla="*/ 4083486 h 4768725"/>
                <a:gd name="T12" fmla="*/ 5483667 w 6310157"/>
                <a:gd name="T13" fmla="*/ 4621311 h 4768725"/>
                <a:gd name="T14" fmla="*/ 6185935 w 6310157"/>
                <a:gd name="T15" fmla="*/ 3456023 h 4768725"/>
                <a:gd name="T16" fmla="*/ 6230761 w 6310157"/>
                <a:gd name="T17" fmla="*/ 3351446 h 47687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10157" h="4768725">
                  <a:moveTo>
                    <a:pt x="0" y="3202391"/>
                  </a:moveTo>
                  <a:cubicBezTo>
                    <a:pt x="178049" y="3617009"/>
                    <a:pt x="356098" y="4031627"/>
                    <a:pt x="612588" y="4143686"/>
                  </a:cubicBezTo>
                  <a:cubicBezTo>
                    <a:pt x="869078" y="4255745"/>
                    <a:pt x="1222686" y="4397685"/>
                    <a:pt x="1538941" y="3874744"/>
                  </a:cubicBezTo>
                  <a:cubicBezTo>
                    <a:pt x="1855196" y="3351803"/>
                    <a:pt x="2208804" y="1566333"/>
                    <a:pt x="2510118" y="1006039"/>
                  </a:cubicBezTo>
                  <a:cubicBezTo>
                    <a:pt x="2811432" y="445745"/>
                    <a:pt x="3052981" y="0"/>
                    <a:pt x="3346824" y="512980"/>
                  </a:cubicBezTo>
                  <a:cubicBezTo>
                    <a:pt x="3640667" y="1025960"/>
                    <a:pt x="3917079" y="3399117"/>
                    <a:pt x="4273177" y="4083921"/>
                  </a:cubicBezTo>
                  <a:cubicBezTo>
                    <a:pt x="4629275" y="4768725"/>
                    <a:pt x="5164667" y="4726391"/>
                    <a:pt x="5483412" y="4621803"/>
                  </a:cubicBezTo>
                  <a:cubicBezTo>
                    <a:pt x="5802157" y="4517215"/>
                    <a:pt x="6061137" y="3668058"/>
                    <a:pt x="6185647" y="3456391"/>
                  </a:cubicBezTo>
                  <a:cubicBezTo>
                    <a:pt x="6310157" y="3244724"/>
                    <a:pt x="6270314" y="3298263"/>
                    <a:pt x="6230471" y="3351803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de-DE">
                <a:latin typeface="Arial" pitchFamily="34" charset="0"/>
              </a:endParaRPr>
            </a:p>
          </p:txBody>
        </p:sp>
      </p:grpSp>
      <p:sp>
        <p:nvSpPr>
          <p:cNvPr id="19460" name="TextBox 13"/>
          <p:cNvSpPr txBox="1">
            <a:spLocks noChangeArrowheads="1"/>
          </p:cNvSpPr>
          <p:nvPr/>
        </p:nvSpPr>
        <p:spPr bwMode="auto">
          <a:xfrm>
            <a:off x="5527675" y="1708150"/>
            <a:ext cx="33385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n-US" sz="2400">
                <a:latin typeface="Calibri" pitchFamily="34" charset="0"/>
              </a:rPr>
              <a:t>To get the individual distances now (to find the path that it took), you</a:t>
            </a:r>
            <a:r>
              <a:rPr lang="ja-JP" altLang="en-US" sz="2400">
                <a:latin typeface="Calibri" pitchFamily="34" charset="0"/>
              </a:rPr>
              <a:t>’</a:t>
            </a:r>
            <a:r>
              <a:rPr lang="en-US" altLang="ja-JP" sz="2400">
                <a:latin typeface="Calibri" pitchFamily="34" charset="0"/>
              </a:rPr>
              <a:t>ll have to histogram the distances explored in the trajectory file.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2-D Umbrella Sampling</a:t>
            </a:r>
          </a:p>
        </p:txBody>
      </p:sp>
      <p:pic>
        <p:nvPicPr>
          <p:cNvPr id="20483" name="Picture 5" descr="2d_parabol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208088"/>
            <a:ext cx="6924675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77813" y="1195388"/>
          <a:ext cx="4462462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Picture" r:id="rId3" imgW="9803175" imgH="11885714" progId="Word.Picture.8">
                  <p:embed/>
                </p:oleObj>
              </mc:Choice>
              <mc:Fallback>
                <p:oleObj name="Picture" r:id="rId3" imgW="9803175" imgH="11885714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1195388"/>
                        <a:ext cx="4462462" cy="543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2-D Umbrella Sampling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4348163" y="1417638"/>
            <a:ext cx="4795837" cy="1778000"/>
          </a:xfrm>
        </p:spPr>
        <p:txBody>
          <a:bodyPr/>
          <a:lstStyle/>
          <a:p>
            <a:pPr algn="just" eaLnBrk="1" hangingPunct="1"/>
            <a:r>
              <a:rPr lang="en-US" smtClean="0">
                <a:ea typeface="ＭＳ Ｐゴシック" pitchFamily="34" charset="-128"/>
              </a:rPr>
              <a:t>You now need restraints on 2 different reaction coordinates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362325" y="3122613"/>
            <a:ext cx="53244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dist.1.rst</a:t>
            </a:r>
          </a:p>
          <a:p>
            <a:r>
              <a:rPr lang="en-US">
                <a:latin typeface="Courier New" pitchFamily="49" charset="0"/>
              </a:rPr>
              <a:t>&amp;rst </a:t>
            </a:r>
          </a:p>
          <a:p>
            <a:r>
              <a:rPr lang="en-US">
                <a:latin typeface="Courier New" pitchFamily="49" charset="0"/>
              </a:rPr>
              <a:t>   iat=5327,5818, </a:t>
            </a:r>
          </a:p>
          <a:p>
            <a:r>
              <a:rPr lang="en-US">
                <a:latin typeface="Courier New" pitchFamily="49" charset="0"/>
              </a:rPr>
              <a:t>   r1=0, r2=1.20, r3=1.20, r4=10.0, </a:t>
            </a:r>
          </a:p>
          <a:p>
            <a:r>
              <a:rPr lang="en-US">
                <a:latin typeface="Courier New" pitchFamily="49" charset="0"/>
              </a:rPr>
              <a:t>   rk2=100.0, rk3=100.0, </a:t>
            </a:r>
          </a:p>
          <a:p>
            <a:r>
              <a:rPr lang="en-US">
                <a:latin typeface="Courier New" pitchFamily="49" charset="0"/>
              </a:rPr>
              <a:t>/</a:t>
            </a:r>
          </a:p>
          <a:p>
            <a:r>
              <a:rPr lang="en-US">
                <a:latin typeface="Courier New" pitchFamily="49" charset="0"/>
              </a:rPr>
              <a:t>&amp;rst </a:t>
            </a:r>
          </a:p>
          <a:p>
            <a:r>
              <a:rPr lang="en-US">
                <a:latin typeface="Courier New" pitchFamily="49" charset="0"/>
              </a:rPr>
              <a:t>   iat=5328,3534, </a:t>
            </a:r>
          </a:p>
          <a:p>
            <a:r>
              <a:rPr lang="en-US">
                <a:latin typeface="Courier New" pitchFamily="49" charset="0"/>
              </a:rPr>
              <a:t>   r1=0.0, r2=2.70, r3=2.70, r4=10.0,</a:t>
            </a:r>
          </a:p>
          <a:p>
            <a:r>
              <a:rPr lang="en-US">
                <a:latin typeface="Courier New" pitchFamily="49" charset="0"/>
              </a:rPr>
              <a:t>   rk2=100.0, rk3=100.0, </a:t>
            </a:r>
          </a:p>
          <a:p>
            <a:r>
              <a:rPr lang="en-US">
                <a:latin typeface="Courier New" pitchFamily="49" charset="0"/>
              </a:rPr>
              <a:t>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2-D Umbrella Sampling</a:t>
            </a: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666750" y="1209675"/>
          <a:ext cx="7826375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Picture" r:id="rId3" imgW="23771429" imgH="16711111" progId="Word.Picture.8">
                  <p:embed/>
                </p:oleObj>
              </mc:Choice>
              <mc:Fallback>
                <p:oleObj name="Picture" r:id="rId3" imgW="23771429" imgH="16711111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209675"/>
                        <a:ext cx="7826375" cy="550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4993658" cy="275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96" y="3581400"/>
            <a:ext cx="514172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90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Umbrella sampling - WHAM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2458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Umbrella sampling – overcome the sampling problem</a:t>
            </a:r>
          </a:p>
          <a:p>
            <a:r>
              <a:rPr lang="en-US" dirty="0" smtClean="0"/>
              <a:t>WHAM – recombine the results</a:t>
            </a:r>
            <a:endParaRPr lang="en-US" dirty="0"/>
          </a:p>
        </p:txBody>
      </p:sp>
      <p:pic>
        <p:nvPicPr>
          <p:cNvPr id="5" name="Picture 6" descr="Image umbr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36" y="2852736"/>
            <a:ext cx="6145864" cy="38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219980"/>
                <a:ext cx="533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r>
                        <a:rPr lang="en-US" sz="2800" b="0" i="1" smtClean="0">
                          <a:latin typeface="Cambria Math"/>
                        </a:rPr>
                        <m:t>𝑘𝐵𝑇</m:t>
                      </m:r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ln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 pitchFamily="18" charset="0"/>
                          <a:ea typeface="Cambria Math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x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U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x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F</m:t>
                      </m:r>
                      <m:r>
                        <a:rPr lang="en-US" sz="2800" b="0" i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219980"/>
                <a:ext cx="53340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80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Methods to remove the BIAS from the sampling:</a:t>
            </a:r>
          </a:p>
          <a:p>
            <a:pPr lvl="1"/>
            <a:r>
              <a:rPr lang="en-US" sz="3200" dirty="0"/>
              <a:t>Weighted Histogram Analysis </a:t>
            </a:r>
            <a:r>
              <a:rPr lang="en-US" sz="3200" dirty="0" smtClean="0"/>
              <a:t>Method</a:t>
            </a:r>
          </a:p>
          <a:p>
            <a:pPr marL="457200" lvl="1" indent="0">
              <a:buNone/>
            </a:pPr>
            <a:r>
              <a:rPr lang="en-US" sz="2000" dirty="0"/>
              <a:t>Kumar, et </a:t>
            </a:r>
            <a:r>
              <a:rPr lang="en-US" sz="2000" dirty="0" smtClean="0"/>
              <a:t>al. J</a:t>
            </a:r>
            <a:r>
              <a:rPr lang="en-US" sz="2000" dirty="0"/>
              <a:t>. </a:t>
            </a:r>
            <a:r>
              <a:rPr lang="en-US" sz="2000" dirty="0" err="1"/>
              <a:t>Comput</a:t>
            </a:r>
            <a:r>
              <a:rPr lang="en-US" sz="2000" dirty="0"/>
              <a:t>. Chem., 16:1339-1350, 1995</a:t>
            </a:r>
            <a:br>
              <a:rPr lang="en-US" sz="2000" dirty="0"/>
            </a:br>
            <a:r>
              <a:rPr lang="en-US" sz="2000" dirty="0"/>
              <a:t>Benoit </a:t>
            </a:r>
            <a:r>
              <a:rPr lang="en-US" sz="2000" dirty="0" smtClean="0"/>
              <a:t>Roux. </a:t>
            </a:r>
            <a:r>
              <a:rPr lang="en-US" sz="2000" dirty="0" err="1" smtClean="0"/>
              <a:t>Comput</a:t>
            </a:r>
            <a:r>
              <a:rPr lang="en-US" sz="2000" dirty="0"/>
              <a:t>. Phys. Comm., 91:275-282, </a:t>
            </a:r>
            <a:r>
              <a:rPr lang="en-US" sz="2000" dirty="0" smtClean="0"/>
              <a:t>1995</a:t>
            </a:r>
            <a:endParaRPr lang="en-US" sz="2000" dirty="0"/>
          </a:p>
          <a:p>
            <a:pPr lvl="1"/>
            <a:r>
              <a:rPr lang="en-US" sz="3200" dirty="0" err="1" smtClean="0"/>
              <a:t>mBar</a:t>
            </a:r>
            <a:endParaRPr lang="en-US" sz="3200" dirty="0" smtClean="0"/>
          </a:p>
          <a:p>
            <a:pPr marL="457200" lvl="1" indent="0">
              <a:buNone/>
            </a:pPr>
            <a:r>
              <a:rPr lang="en-US" sz="2000" dirty="0" smtClean="0"/>
              <a:t>Shirts and </a:t>
            </a:r>
            <a:r>
              <a:rPr lang="en-US" sz="2000" dirty="0" err="1" smtClean="0"/>
              <a:t>Chodera</a:t>
            </a:r>
            <a:r>
              <a:rPr lang="en-US" sz="2000" dirty="0"/>
              <a:t>. J </a:t>
            </a:r>
            <a:r>
              <a:rPr lang="en-US" sz="2000" dirty="0" err="1"/>
              <a:t>Chem</a:t>
            </a:r>
            <a:r>
              <a:rPr lang="en-US" sz="2000" dirty="0"/>
              <a:t> Phys. </a:t>
            </a:r>
            <a:r>
              <a:rPr lang="en-US" sz="2000" dirty="0" smtClean="0"/>
              <a:t>129(12</a:t>
            </a:r>
            <a:r>
              <a:rPr lang="en-US" sz="2000" dirty="0"/>
              <a:t>): </a:t>
            </a:r>
            <a:r>
              <a:rPr lang="en-US" sz="2000" dirty="0" smtClean="0"/>
              <a:t>1, 2008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06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3152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Grossfield</a:t>
            </a:r>
            <a:r>
              <a:rPr lang="en-US" dirty="0" smtClean="0"/>
              <a:t> WHAM implementation</a:t>
            </a:r>
          </a:p>
          <a:p>
            <a:pPr lvl="1"/>
            <a:r>
              <a:rPr lang="en-US" dirty="0" smtClean="0"/>
              <a:t>Fast, simple.</a:t>
            </a:r>
          </a:p>
          <a:p>
            <a:pPr lvl="1"/>
            <a:r>
              <a:rPr lang="en-US" dirty="0" smtClean="0"/>
              <a:t>Compatible with AMBER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nmropt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=1 keyword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1D and 2D WHAM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membrane.urmc.rochester.edu/content/wham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Example of  2D-restraint:</a:t>
            </a:r>
          </a:p>
          <a:p>
            <a:pPr marL="0" indent="0">
              <a:buNone/>
            </a:pPr>
            <a:r>
              <a:rPr lang="pt-BR" sz="2100" dirty="0">
                <a:latin typeface="Courier New" pitchFamily="49" charset="0"/>
                <a:cs typeface="Courier New" pitchFamily="49" charset="0"/>
              </a:rPr>
              <a:t>&amp;rst</a:t>
            </a:r>
          </a:p>
          <a:p>
            <a:pPr marL="0" indent="0">
              <a:buNone/>
            </a:pPr>
            <a:r>
              <a:rPr lang="pt-BR" sz="2100" dirty="0">
                <a:latin typeface="Courier New" pitchFamily="49" charset="0"/>
                <a:cs typeface="Courier New" pitchFamily="49" charset="0"/>
              </a:rPr>
              <a:t>   iat=31,158,</a:t>
            </a:r>
          </a:p>
          <a:p>
            <a:pPr marL="0" indent="0">
              <a:buNone/>
            </a:pPr>
            <a:r>
              <a:rPr lang="pt-BR" sz="2100" dirty="0">
                <a:latin typeface="Courier New" pitchFamily="49" charset="0"/>
                <a:cs typeface="Courier New" pitchFamily="49" charset="0"/>
              </a:rPr>
              <a:t>   r1=0, r2=18.56, r3=18.56, r4=100,</a:t>
            </a:r>
          </a:p>
          <a:p>
            <a:pPr marL="0" indent="0">
              <a:buNone/>
            </a:pPr>
            <a:r>
              <a:rPr lang="pt-BR" sz="21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pt-BR" sz="2100" dirty="0" smtClean="0">
                <a:latin typeface="Courier New" pitchFamily="49" charset="0"/>
                <a:cs typeface="Courier New" pitchFamily="49" charset="0"/>
              </a:rPr>
              <a:t>rk2=1.0, rk3=1.0,</a:t>
            </a:r>
            <a:endParaRPr lang="pt-BR" sz="21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pt-BR" sz="2100" dirty="0">
                <a:latin typeface="Courier New" pitchFamily="49" charset="0"/>
                <a:cs typeface="Courier New" pitchFamily="49" charset="0"/>
              </a:rPr>
              <a:t>&amp;end</a:t>
            </a:r>
          </a:p>
          <a:p>
            <a:pPr marL="0" indent="0">
              <a:buNone/>
            </a:pPr>
            <a:endParaRPr lang="pt-BR" sz="21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pt-BR" sz="2100" dirty="0">
                <a:latin typeface="Courier New" pitchFamily="49" charset="0"/>
                <a:cs typeface="Courier New" pitchFamily="49" charset="0"/>
              </a:rPr>
              <a:t>&amp;rst</a:t>
            </a:r>
          </a:p>
          <a:p>
            <a:pPr marL="0" indent="0">
              <a:buNone/>
            </a:pPr>
            <a:r>
              <a:rPr lang="pt-BR" sz="2100" dirty="0">
                <a:latin typeface="Courier New" pitchFamily="49" charset="0"/>
                <a:cs typeface="Courier New" pitchFamily="49" charset="0"/>
              </a:rPr>
              <a:t>   iat=63,126,</a:t>
            </a:r>
          </a:p>
          <a:p>
            <a:pPr marL="0" indent="0">
              <a:buNone/>
            </a:pPr>
            <a:r>
              <a:rPr lang="pt-BR" sz="2100" dirty="0">
                <a:latin typeface="Courier New" pitchFamily="49" charset="0"/>
                <a:cs typeface="Courier New" pitchFamily="49" charset="0"/>
              </a:rPr>
              <a:t>   r1=0, r2=19.25, r3=19.25, r4=100,</a:t>
            </a:r>
          </a:p>
          <a:p>
            <a:pPr marL="0" indent="0">
              <a:buNone/>
            </a:pPr>
            <a:r>
              <a:rPr lang="pt-BR" sz="21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pt-BR" sz="2100" dirty="0" smtClean="0">
                <a:latin typeface="Courier New" pitchFamily="49" charset="0"/>
                <a:cs typeface="Courier New" pitchFamily="49" charset="0"/>
              </a:rPr>
              <a:t>rk2=1.0, rk3=1.0,</a:t>
            </a:r>
            <a:endParaRPr lang="pt-BR" sz="21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pt-BR" sz="2100" dirty="0">
                <a:latin typeface="Courier New" pitchFamily="49" charset="0"/>
                <a:cs typeface="Courier New" pitchFamily="49" charset="0"/>
              </a:rPr>
              <a:t>&amp;end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544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>
            <a:spLocks/>
          </p:cNvSpPr>
          <p:nvPr/>
        </p:nvSpPr>
        <p:spPr bwMode="auto">
          <a:xfrm>
            <a:off x="1338263" y="3394075"/>
            <a:ext cx="6121401" cy="2435225"/>
          </a:xfrm>
          <a:custGeom>
            <a:avLst/>
            <a:gdLst>
              <a:gd name="T0" fmla="*/ 0 w 3856"/>
              <a:gd name="T1" fmla="*/ 1050 h 1534"/>
              <a:gd name="T2" fmla="*/ 862 w 3856"/>
              <a:gd name="T3" fmla="*/ 1368 h 1534"/>
              <a:gd name="T4" fmla="*/ 1905 w 3856"/>
              <a:gd name="T5" fmla="*/ 53 h 1534"/>
              <a:gd name="T6" fmla="*/ 2949 w 3856"/>
              <a:gd name="T7" fmla="*/ 1050 h 1534"/>
              <a:gd name="T8" fmla="*/ 3856 w 3856"/>
              <a:gd name="T9" fmla="*/ 642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6"/>
              <a:gd name="T16" fmla="*/ 0 h 1534"/>
              <a:gd name="T17" fmla="*/ 3856 w 3856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6" h="1534">
                <a:moveTo>
                  <a:pt x="0" y="1050"/>
                </a:moveTo>
                <a:cubicBezTo>
                  <a:pt x="272" y="1292"/>
                  <a:pt x="545" y="1534"/>
                  <a:pt x="862" y="1368"/>
                </a:cubicBezTo>
                <a:cubicBezTo>
                  <a:pt x="1179" y="1202"/>
                  <a:pt x="1557" y="106"/>
                  <a:pt x="1905" y="53"/>
                </a:cubicBezTo>
                <a:cubicBezTo>
                  <a:pt x="2253" y="0"/>
                  <a:pt x="2624" y="952"/>
                  <a:pt x="2949" y="1050"/>
                </a:cubicBezTo>
                <a:cubicBezTo>
                  <a:pt x="3274" y="1148"/>
                  <a:pt x="3565" y="895"/>
                  <a:pt x="3856" y="64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24"/>
          <p:cNvSpPr>
            <a:spLocks/>
          </p:cNvSpPr>
          <p:nvPr/>
        </p:nvSpPr>
        <p:spPr bwMode="auto">
          <a:xfrm>
            <a:off x="3729039" y="2705100"/>
            <a:ext cx="1223963" cy="2974975"/>
          </a:xfrm>
          <a:custGeom>
            <a:avLst/>
            <a:gdLst>
              <a:gd name="T0" fmla="*/ 0 w 544"/>
              <a:gd name="T1" fmla="*/ 0 h 1179"/>
              <a:gd name="T2" fmla="*/ 3125 w 544"/>
              <a:gd name="T3" fmla="*/ 1179 h 1179"/>
              <a:gd name="T4" fmla="*/ 6249 w 544"/>
              <a:gd name="T5" fmla="*/ 0 h 1179"/>
              <a:gd name="T6" fmla="*/ 0 60000 65536"/>
              <a:gd name="T7" fmla="*/ 0 60000 65536"/>
              <a:gd name="T8" fmla="*/ 0 60000 65536"/>
              <a:gd name="T9" fmla="*/ 0 w 544"/>
              <a:gd name="T10" fmla="*/ 0 h 1179"/>
              <a:gd name="T11" fmla="*/ 544 w 544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179">
                <a:moveTo>
                  <a:pt x="0" y="0"/>
                </a:moveTo>
                <a:cubicBezTo>
                  <a:pt x="90" y="589"/>
                  <a:pt x="181" y="1179"/>
                  <a:pt x="272" y="1179"/>
                </a:cubicBezTo>
                <a:cubicBezTo>
                  <a:pt x="363" y="1179"/>
                  <a:pt x="453" y="589"/>
                  <a:pt x="54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338263" y="5676900"/>
            <a:ext cx="6357937" cy="127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38300" y="5753100"/>
            <a:ext cx="583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(progress of) reaction coordinate</a:t>
            </a:r>
            <a:endParaRPr lang="en-US" sz="2800" b="1" dirty="0">
              <a:solidFill>
                <a:srgbClr val="FF66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338263" y="1917700"/>
            <a:ext cx="0" cy="37719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3200" y="1790700"/>
            <a:ext cx="952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ΔG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478472"/>
            <a:ext cx="62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Add “restraint” to force simulation</a:t>
            </a:r>
          </a:p>
          <a:p>
            <a:pPr algn="ctr"/>
            <a:r>
              <a:rPr lang="en-US" sz="2400" dirty="0" smtClean="0"/>
              <a:t>to sample barrier region.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				</a:t>
            </a:r>
            <a:r>
              <a:rPr lang="en-US" sz="2400" i="1" dirty="0" smtClean="0">
                <a:solidFill>
                  <a:srgbClr val="0000FF"/>
                </a:solidFill>
              </a:rPr>
              <a:t>But, how can we </a:t>
            </a:r>
            <a:r>
              <a:rPr lang="en-US" sz="2400" i="1" dirty="0" err="1" smtClean="0">
                <a:solidFill>
                  <a:srgbClr val="0000FF"/>
                </a:solidFill>
              </a:rPr>
              <a:t>unbias</a:t>
            </a:r>
            <a:r>
              <a:rPr lang="en-US" sz="2400" i="1" dirty="0" smtClean="0">
                <a:solidFill>
                  <a:srgbClr val="0000FF"/>
                </a:solidFill>
              </a:rPr>
              <a:t> or</a:t>
            </a:r>
          </a:p>
          <a:p>
            <a:pPr algn="ctr"/>
            <a:r>
              <a:rPr lang="en-US" sz="2400" i="1" dirty="0" smtClean="0">
                <a:solidFill>
                  <a:srgbClr val="0000FF"/>
                </a:solidFill>
              </a:rPr>
              <a:t>					correct for this added restraint?</a:t>
            </a:r>
            <a:endParaRPr lang="en-US" sz="2400" i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75100" y="939800"/>
            <a:ext cx="254000" cy="18923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4840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Example of input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Input file for production run using distance restraints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&amp;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cntrl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imin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=0,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ntx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=7,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ntpr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=500,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ntwr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=500,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ntwx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=500,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ntwe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=500, 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nscm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=5000,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ntf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=2,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ntc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=2,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ntb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=2,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ntp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=1,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tautp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=5.0,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taup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=5.0,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nstlim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=100000, t=0.0,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=0.002, cut=9.0,ntt=1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irest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=1,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iwrap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=1,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ioutfm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=1,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nmropt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=1,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&amp;end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&amp;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ewald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ew_type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0,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skinnb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1.0,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&amp;end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wt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type='DUMPFREQ', istep1=100 /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wt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type='END' /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DISANG=~/sampling/3mer/restraint_PO4/inputs/aa.dat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DUMPAVE=aa.dat.1</a:t>
            </a:r>
          </a:p>
        </p:txBody>
      </p:sp>
    </p:spTree>
    <p:extLst>
      <p:ext uri="{BB962C8B-B14F-4D97-AF65-F5344CB8AC3E}">
        <p14:creationId xmlns:p14="http://schemas.microsoft.com/office/powerpoint/2010/main" val="167494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output file from 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417637"/>
            <a:ext cx="3352800" cy="513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0 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18.108    18.185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100    17.768    18.393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200    17.436    17.753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300    17.271    17.887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400    17.196    17.542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500    17.135    17.584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600    17.166    17.522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700    17.062    17.745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800    16.938    17.859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900    17.277    17.985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1000    17.111    17.864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1100    16.958    17.907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1200    17.150    18.134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1300    17.513    17.808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1400    17.331    17.773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1500    16.677    17.888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1600    16.596    17.761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1700    16.882    17.630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1800    17.022    17.787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1900    17.379 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17.681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3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DNA 1-mer (AT)</a:t>
            </a:r>
          </a:p>
          <a:p>
            <a:r>
              <a:rPr lang="en-US" dirty="0" smtClean="0"/>
              <a:t>Reaction coordinate: distance (from 9 to 20 Å)</a:t>
            </a:r>
          </a:p>
          <a:p>
            <a:r>
              <a:rPr lang="en-US" dirty="0" smtClean="0"/>
              <a:t>Restrains in C1’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" y="2667000"/>
            <a:ext cx="906269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45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1mer AT</a:t>
            </a:r>
            <a:endParaRPr lang="en-US" dirty="0"/>
          </a:p>
        </p:txBody>
      </p:sp>
      <p:pic>
        <p:nvPicPr>
          <p:cNvPr id="5122" name="Picture 2" descr="C:\Users\ros\Desktop\pmf_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95350"/>
            <a:ext cx="7932738" cy="59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1mer AT</a:t>
            </a:r>
            <a:endParaRPr lang="en-US" dirty="0"/>
          </a:p>
        </p:txBody>
      </p:sp>
      <p:pic>
        <p:nvPicPr>
          <p:cNvPr id="5122" name="Picture 2" descr="C:\Users\ros\Desktop\pmf_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23900"/>
            <a:ext cx="8161338" cy="612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5117267" cy="264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2133600" y="4114800"/>
            <a:ext cx="3810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1mer AT</a:t>
            </a:r>
            <a:endParaRPr lang="en-US" dirty="0"/>
          </a:p>
        </p:txBody>
      </p:sp>
      <p:pic>
        <p:nvPicPr>
          <p:cNvPr id="5122" name="Picture 2" descr="C:\Users\ros\Desktop\pmf_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23900"/>
            <a:ext cx="8161338" cy="612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2590800" y="4114800"/>
            <a:ext cx="3810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74" y="1085850"/>
            <a:ext cx="5868078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69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1mer AT</a:t>
            </a:r>
            <a:endParaRPr lang="en-US" dirty="0"/>
          </a:p>
        </p:txBody>
      </p:sp>
      <p:pic>
        <p:nvPicPr>
          <p:cNvPr id="5122" name="Picture 2" descr="C:\Users\ros\Desktop\pmf_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23900"/>
            <a:ext cx="8161338" cy="612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3429000" y="3962400"/>
            <a:ext cx="3810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77" y="1085850"/>
            <a:ext cx="6606201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22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>
            <a:spLocks/>
          </p:cNvSpPr>
          <p:nvPr/>
        </p:nvSpPr>
        <p:spPr bwMode="auto">
          <a:xfrm>
            <a:off x="1338263" y="3394075"/>
            <a:ext cx="6121401" cy="2435225"/>
          </a:xfrm>
          <a:custGeom>
            <a:avLst/>
            <a:gdLst>
              <a:gd name="T0" fmla="*/ 0 w 3856"/>
              <a:gd name="T1" fmla="*/ 1050 h 1534"/>
              <a:gd name="T2" fmla="*/ 862 w 3856"/>
              <a:gd name="T3" fmla="*/ 1368 h 1534"/>
              <a:gd name="T4" fmla="*/ 1905 w 3856"/>
              <a:gd name="T5" fmla="*/ 53 h 1534"/>
              <a:gd name="T6" fmla="*/ 2949 w 3856"/>
              <a:gd name="T7" fmla="*/ 1050 h 1534"/>
              <a:gd name="T8" fmla="*/ 3856 w 3856"/>
              <a:gd name="T9" fmla="*/ 642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6"/>
              <a:gd name="T16" fmla="*/ 0 h 1534"/>
              <a:gd name="T17" fmla="*/ 3856 w 3856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6" h="1534">
                <a:moveTo>
                  <a:pt x="0" y="1050"/>
                </a:moveTo>
                <a:cubicBezTo>
                  <a:pt x="272" y="1292"/>
                  <a:pt x="545" y="1534"/>
                  <a:pt x="862" y="1368"/>
                </a:cubicBezTo>
                <a:cubicBezTo>
                  <a:pt x="1179" y="1202"/>
                  <a:pt x="1557" y="106"/>
                  <a:pt x="1905" y="53"/>
                </a:cubicBezTo>
                <a:cubicBezTo>
                  <a:pt x="2253" y="0"/>
                  <a:pt x="2624" y="952"/>
                  <a:pt x="2949" y="1050"/>
                </a:cubicBezTo>
                <a:cubicBezTo>
                  <a:pt x="3274" y="1148"/>
                  <a:pt x="3565" y="895"/>
                  <a:pt x="3856" y="64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reeform 21"/>
          <p:cNvSpPr>
            <a:spLocks/>
          </p:cNvSpPr>
          <p:nvPr/>
        </p:nvSpPr>
        <p:spPr bwMode="auto">
          <a:xfrm>
            <a:off x="919163" y="2705100"/>
            <a:ext cx="1223963" cy="2974975"/>
          </a:xfrm>
          <a:custGeom>
            <a:avLst/>
            <a:gdLst>
              <a:gd name="T0" fmla="*/ 0 w 544"/>
              <a:gd name="T1" fmla="*/ 0 h 1179"/>
              <a:gd name="T2" fmla="*/ 3125 w 544"/>
              <a:gd name="T3" fmla="*/ 1179 h 1179"/>
              <a:gd name="T4" fmla="*/ 6249 w 544"/>
              <a:gd name="T5" fmla="*/ 0 h 1179"/>
              <a:gd name="T6" fmla="*/ 0 60000 65536"/>
              <a:gd name="T7" fmla="*/ 0 60000 65536"/>
              <a:gd name="T8" fmla="*/ 0 60000 65536"/>
              <a:gd name="T9" fmla="*/ 0 w 544"/>
              <a:gd name="T10" fmla="*/ 0 h 1179"/>
              <a:gd name="T11" fmla="*/ 544 w 544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179">
                <a:moveTo>
                  <a:pt x="0" y="0"/>
                </a:moveTo>
                <a:cubicBezTo>
                  <a:pt x="90" y="589"/>
                  <a:pt x="181" y="1179"/>
                  <a:pt x="272" y="1179"/>
                </a:cubicBezTo>
                <a:cubicBezTo>
                  <a:pt x="363" y="1179"/>
                  <a:pt x="453" y="589"/>
                  <a:pt x="54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Freeform 22"/>
          <p:cNvSpPr>
            <a:spLocks/>
          </p:cNvSpPr>
          <p:nvPr/>
        </p:nvSpPr>
        <p:spPr bwMode="auto">
          <a:xfrm>
            <a:off x="1855788" y="2705100"/>
            <a:ext cx="1223963" cy="2974975"/>
          </a:xfrm>
          <a:custGeom>
            <a:avLst/>
            <a:gdLst>
              <a:gd name="T0" fmla="*/ 0 w 544"/>
              <a:gd name="T1" fmla="*/ 0 h 1179"/>
              <a:gd name="T2" fmla="*/ 3125 w 544"/>
              <a:gd name="T3" fmla="*/ 1179 h 1179"/>
              <a:gd name="T4" fmla="*/ 6249 w 544"/>
              <a:gd name="T5" fmla="*/ 0 h 1179"/>
              <a:gd name="T6" fmla="*/ 0 60000 65536"/>
              <a:gd name="T7" fmla="*/ 0 60000 65536"/>
              <a:gd name="T8" fmla="*/ 0 60000 65536"/>
              <a:gd name="T9" fmla="*/ 0 w 544"/>
              <a:gd name="T10" fmla="*/ 0 h 1179"/>
              <a:gd name="T11" fmla="*/ 544 w 544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179">
                <a:moveTo>
                  <a:pt x="0" y="0"/>
                </a:moveTo>
                <a:cubicBezTo>
                  <a:pt x="90" y="589"/>
                  <a:pt x="181" y="1179"/>
                  <a:pt x="272" y="1179"/>
                </a:cubicBezTo>
                <a:cubicBezTo>
                  <a:pt x="363" y="1179"/>
                  <a:pt x="453" y="589"/>
                  <a:pt x="54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23"/>
          <p:cNvSpPr>
            <a:spLocks/>
          </p:cNvSpPr>
          <p:nvPr/>
        </p:nvSpPr>
        <p:spPr bwMode="auto">
          <a:xfrm>
            <a:off x="2792413" y="2705100"/>
            <a:ext cx="1223963" cy="2974975"/>
          </a:xfrm>
          <a:custGeom>
            <a:avLst/>
            <a:gdLst>
              <a:gd name="T0" fmla="*/ 0 w 544"/>
              <a:gd name="T1" fmla="*/ 0 h 1179"/>
              <a:gd name="T2" fmla="*/ 3125 w 544"/>
              <a:gd name="T3" fmla="*/ 1179 h 1179"/>
              <a:gd name="T4" fmla="*/ 6249 w 544"/>
              <a:gd name="T5" fmla="*/ 0 h 1179"/>
              <a:gd name="T6" fmla="*/ 0 60000 65536"/>
              <a:gd name="T7" fmla="*/ 0 60000 65536"/>
              <a:gd name="T8" fmla="*/ 0 60000 65536"/>
              <a:gd name="T9" fmla="*/ 0 w 544"/>
              <a:gd name="T10" fmla="*/ 0 h 1179"/>
              <a:gd name="T11" fmla="*/ 544 w 544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179">
                <a:moveTo>
                  <a:pt x="0" y="0"/>
                </a:moveTo>
                <a:cubicBezTo>
                  <a:pt x="90" y="589"/>
                  <a:pt x="181" y="1179"/>
                  <a:pt x="272" y="1179"/>
                </a:cubicBezTo>
                <a:cubicBezTo>
                  <a:pt x="363" y="1179"/>
                  <a:pt x="453" y="589"/>
                  <a:pt x="54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24"/>
          <p:cNvSpPr>
            <a:spLocks/>
          </p:cNvSpPr>
          <p:nvPr/>
        </p:nvSpPr>
        <p:spPr bwMode="auto">
          <a:xfrm>
            <a:off x="3729039" y="2705100"/>
            <a:ext cx="1223963" cy="2974975"/>
          </a:xfrm>
          <a:custGeom>
            <a:avLst/>
            <a:gdLst>
              <a:gd name="T0" fmla="*/ 0 w 544"/>
              <a:gd name="T1" fmla="*/ 0 h 1179"/>
              <a:gd name="T2" fmla="*/ 3125 w 544"/>
              <a:gd name="T3" fmla="*/ 1179 h 1179"/>
              <a:gd name="T4" fmla="*/ 6249 w 544"/>
              <a:gd name="T5" fmla="*/ 0 h 1179"/>
              <a:gd name="T6" fmla="*/ 0 60000 65536"/>
              <a:gd name="T7" fmla="*/ 0 60000 65536"/>
              <a:gd name="T8" fmla="*/ 0 60000 65536"/>
              <a:gd name="T9" fmla="*/ 0 w 544"/>
              <a:gd name="T10" fmla="*/ 0 h 1179"/>
              <a:gd name="T11" fmla="*/ 544 w 544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179">
                <a:moveTo>
                  <a:pt x="0" y="0"/>
                </a:moveTo>
                <a:cubicBezTo>
                  <a:pt x="90" y="589"/>
                  <a:pt x="181" y="1179"/>
                  <a:pt x="272" y="1179"/>
                </a:cubicBezTo>
                <a:cubicBezTo>
                  <a:pt x="363" y="1179"/>
                  <a:pt x="453" y="589"/>
                  <a:pt x="54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5"/>
          <p:cNvSpPr>
            <a:spLocks/>
          </p:cNvSpPr>
          <p:nvPr/>
        </p:nvSpPr>
        <p:spPr bwMode="auto">
          <a:xfrm>
            <a:off x="4664076" y="2705100"/>
            <a:ext cx="1223963" cy="2974975"/>
          </a:xfrm>
          <a:custGeom>
            <a:avLst/>
            <a:gdLst>
              <a:gd name="T0" fmla="*/ 0 w 544"/>
              <a:gd name="T1" fmla="*/ 0 h 1179"/>
              <a:gd name="T2" fmla="*/ 3125 w 544"/>
              <a:gd name="T3" fmla="*/ 1179 h 1179"/>
              <a:gd name="T4" fmla="*/ 6249 w 544"/>
              <a:gd name="T5" fmla="*/ 0 h 1179"/>
              <a:gd name="T6" fmla="*/ 0 60000 65536"/>
              <a:gd name="T7" fmla="*/ 0 60000 65536"/>
              <a:gd name="T8" fmla="*/ 0 60000 65536"/>
              <a:gd name="T9" fmla="*/ 0 w 544"/>
              <a:gd name="T10" fmla="*/ 0 h 1179"/>
              <a:gd name="T11" fmla="*/ 544 w 544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179">
                <a:moveTo>
                  <a:pt x="0" y="0"/>
                </a:moveTo>
                <a:cubicBezTo>
                  <a:pt x="90" y="589"/>
                  <a:pt x="181" y="1179"/>
                  <a:pt x="272" y="1179"/>
                </a:cubicBezTo>
                <a:cubicBezTo>
                  <a:pt x="363" y="1179"/>
                  <a:pt x="453" y="589"/>
                  <a:pt x="54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25"/>
          <p:cNvSpPr>
            <a:spLocks/>
          </p:cNvSpPr>
          <p:nvPr/>
        </p:nvSpPr>
        <p:spPr bwMode="auto">
          <a:xfrm>
            <a:off x="5616576" y="2730500"/>
            <a:ext cx="1223963" cy="2974975"/>
          </a:xfrm>
          <a:custGeom>
            <a:avLst/>
            <a:gdLst>
              <a:gd name="T0" fmla="*/ 0 w 544"/>
              <a:gd name="T1" fmla="*/ 0 h 1179"/>
              <a:gd name="T2" fmla="*/ 3125 w 544"/>
              <a:gd name="T3" fmla="*/ 1179 h 1179"/>
              <a:gd name="T4" fmla="*/ 6249 w 544"/>
              <a:gd name="T5" fmla="*/ 0 h 1179"/>
              <a:gd name="T6" fmla="*/ 0 60000 65536"/>
              <a:gd name="T7" fmla="*/ 0 60000 65536"/>
              <a:gd name="T8" fmla="*/ 0 60000 65536"/>
              <a:gd name="T9" fmla="*/ 0 w 544"/>
              <a:gd name="T10" fmla="*/ 0 h 1179"/>
              <a:gd name="T11" fmla="*/ 544 w 544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179">
                <a:moveTo>
                  <a:pt x="0" y="0"/>
                </a:moveTo>
                <a:cubicBezTo>
                  <a:pt x="90" y="589"/>
                  <a:pt x="181" y="1179"/>
                  <a:pt x="272" y="1179"/>
                </a:cubicBezTo>
                <a:cubicBezTo>
                  <a:pt x="363" y="1179"/>
                  <a:pt x="453" y="589"/>
                  <a:pt x="54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338263" y="5676900"/>
            <a:ext cx="6357937" cy="127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38300" y="5753100"/>
            <a:ext cx="583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(progress of) reaction coordinate</a:t>
            </a:r>
            <a:endParaRPr lang="en-US" sz="2800" b="1" dirty="0">
              <a:solidFill>
                <a:srgbClr val="FF66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338263" y="1917700"/>
            <a:ext cx="0" cy="37719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3200" y="1790700"/>
            <a:ext cx="952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ΔG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Freeform 25"/>
          <p:cNvSpPr>
            <a:spLocks/>
          </p:cNvSpPr>
          <p:nvPr/>
        </p:nvSpPr>
        <p:spPr bwMode="auto">
          <a:xfrm>
            <a:off x="6543676" y="2743200"/>
            <a:ext cx="1223963" cy="2974975"/>
          </a:xfrm>
          <a:custGeom>
            <a:avLst/>
            <a:gdLst>
              <a:gd name="T0" fmla="*/ 0 w 544"/>
              <a:gd name="T1" fmla="*/ 0 h 1179"/>
              <a:gd name="T2" fmla="*/ 3125 w 544"/>
              <a:gd name="T3" fmla="*/ 1179 h 1179"/>
              <a:gd name="T4" fmla="*/ 6249 w 544"/>
              <a:gd name="T5" fmla="*/ 0 h 1179"/>
              <a:gd name="T6" fmla="*/ 0 60000 65536"/>
              <a:gd name="T7" fmla="*/ 0 60000 65536"/>
              <a:gd name="T8" fmla="*/ 0 60000 65536"/>
              <a:gd name="T9" fmla="*/ 0 w 544"/>
              <a:gd name="T10" fmla="*/ 0 h 1179"/>
              <a:gd name="T11" fmla="*/ 544 w 544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179">
                <a:moveTo>
                  <a:pt x="0" y="0"/>
                </a:moveTo>
                <a:cubicBezTo>
                  <a:pt x="90" y="589"/>
                  <a:pt x="181" y="1179"/>
                  <a:pt x="272" y="1179"/>
                </a:cubicBezTo>
                <a:cubicBezTo>
                  <a:pt x="363" y="1179"/>
                  <a:pt x="453" y="589"/>
                  <a:pt x="54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31926" y="591235"/>
            <a:ext cx="64801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00FF"/>
                </a:solidFill>
              </a:rPr>
              <a:t>But, how can we </a:t>
            </a:r>
            <a:r>
              <a:rPr lang="en-US" sz="2800" i="1" dirty="0" err="1">
                <a:solidFill>
                  <a:srgbClr val="0000FF"/>
                </a:solidFill>
              </a:rPr>
              <a:t>unbias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</a:rPr>
              <a:t>or </a:t>
            </a:r>
          </a:p>
          <a:p>
            <a:pPr algn="ctr"/>
            <a:r>
              <a:rPr lang="en-US" sz="2800" i="1" dirty="0" smtClean="0">
                <a:solidFill>
                  <a:srgbClr val="0000FF"/>
                </a:solidFill>
              </a:rPr>
              <a:t>correct </a:t>
            </a:r>
            <a:r>
              <a:rPr lang="en-US" sz="2800" i="1" dirty="0">
                <a:solidFill>
                  <a:srgbClr val="0000FF"/>
                </a:solidFill>
              </a:rPr>
              <a:t>for this added restraint</a:t>
            </a:r>
            <a:r>
              <a:rPr lang="en-US" sz="2800" i="1" dirty="0" smtClean="0">
                <a:solidFill>
                  <a:srgbClr val="0000FF"/>
                </a:solidFill>
              </a:rPr>
              <a:t>?</a:t>
            </a:r>
          </a:p>
          <a:p>
            <a:pPr algn="ctr"/>
            <a:endParaRPr lang="en-US" sz="2800" i="1" dirty="0">
              <a:solidFill>
                <a:srgbClr val="0000FF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Add multiple “overlapping” umbrellas!!!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5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69515" y="385620"/>
            <a:ext cx="82076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Can we estimate the populations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???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(( what is a reaction coordinate? ))</a:t>
            </a:r>
            <a:endParaRPr 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2947" name="Freeform 3"/>
          <p:cNvSpPr>
            <a:spLocks/>
          </p:cNvSpPr>
          <p:nvPr/>
        </p:nvSpPr>
        <p:spPr bwMode="auto">
          <a:xfrm>
            <a:off x="1066800" y="1562100"/>
            <a:ext cx="6858000" cy="4686300"/>
          </a:xfrm>
          <a:custGeom>
            <a:avLst/>
            <a:gdLst>
              <a:gd name="T0" fmla="*/ 0 w 4320"/>
              <a:gd name="T1" fmla="*/ 552 h 2952"/>
              <a:gd name="T2" fmla="*/ 288 w 4320"/>
              <a:gd name="T3" fmla="*/ 552 h 2952"/>
              <a:gd name="T4" fmla="*/ 624 w 4320"/>
              <a:gd name="T5" fmla="*/ 1416 h 2952"/>
              <a:gd name="T6" fmla="*/ 912 w 4320"/>
              <a:gd name="T7" fmla="*/ 600 h 2952"/>
              <a:gd name="T8" fmla="*/ 1344 w 4320"/>
              <a:gd name="T9" fmla="*/ 2472 h 2952"/>
              <a:gd name="T10" fmla="*/ 1632 w 4320"/>
              <a:gd name="T11" fmla="*/ 936 h 2952"/>
              <a:gd name="T12" fmla="*/ 1920 w 4320"/>
              <a:gd name="T13" fmla="*/ 264 h 2952"/>
              <a:gd name="T14" fmla="*/ 2208 w 4320"/>
              <a:gd name="T15" fmla="*/ 1896 h 2952"/>
              <a:gd name="T16" fmla="*/ 2448 w 4320"/>
              <a:gd name="T17" fmla="*/ 840 h 2952"/>
              <a:gd name="T18" fmla="*/ 2976 w 4320"/>
              <a:gd name="T19" fmla="*/ 2856 h 2952"/>
              <a:gd name="T20" fmla="*/ 3216 w 4320"/>
              <a:gd name="T21" fmla="*/ 264 h 2952"/>
              <a:gd name="T22" fmla="*/ 3888 w 4320"/>
              <a:gd name="T23" fmla="*/ 1272 h 2952"/>
              <a:gd name="T24" fmla="*/ 4320 w 4320"/>
              <a:gd name="T25" fmla="*/ 264 h 29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20"/>
              <a:gd name="T40" fmla="*/ 0 h 2952"/>
              <a:gd name="T41" fmla="*/ 4320 w 4320"/>
              <a:gd name="T42" fmla="*/ 2952 h 29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20" h="2952">
                <a:moveTo>
                  <a:pt x="0" y="552"/>
                </a:moveTo>
                <a:cubicBezTo>
                  <a:pt x="92" y="480"/>
                  <a:pt x="184" y="408"/>
                  <a:pt x="288" y="552"/>
                </a:cubicBezTo>
                <a:cubicBezTo>
                  <a:pt x="392" y="696"/>
                  <a:pt x="520" y="1408"/>
                  <a:pt x="624" y="1416"/>
                </a:cubicBezTo>
                <a:cubicBezTo>
                  <a:pt x="728" y="1424"/>
                  <a:pt x="792" y="424"/>
                  <a:pt x="912" y="600"/>
                </a:cubicBezTo>
                <a:cubicBezTo>
                  <a:pt x="1032" y="776"/>
                  <a:pt x="1224" y="2416"/>
                  <a:pt x="1344" y="2472"/>
                </a:cubicBezTo>
                <a:cubicBezTo>
                  <a:pt x="1464" y="2528"/>
                  <a:pt x="1536" y="1304"/>
                  <a:pt x="1632" y="936"/>
                </a:cubicBezTo>
                <a:cubicBezTo>
                  <a:pt x="1728" y="568"/>
                  <a:pt x="1824" y="104"/>
                  <a:pt x="1920" y="264"/>
                </a:cubicBezTo>
                <a:cubicBezTo>
                  <a:pt x="2016" y="424"/>
                  <a:pt x="2120" y="1800"/>
                  <a:pt x="2208" y="1896"/>
                </a:cubicBezTo>
                <a:cubicBezTo>
                  <a:pt x="2296" y="1992"/>
                  <a:pt x="2320" y="680"/>
                  <a:pt x="2448" y="840"/>
                </a:cubicBezTo>
                <a:cubicBezTo>
                  <a:pt x="2576" y="1000"/>
                  <a:pt x="2848" y="2952"/>
                  <a:pt x="2976" y="2856"/>
                </a:cubicBezTo>
                <a:cubicBezTo>
                  <a:pt x="3104" y="2760"/>
                  <a:pt x="3064" y="528"/>
                  <a:pt x="3216" y="264"/>
                </a:cubicBezTo>
                <a:cubicBezTo>
                  <a:pt x="3368" y="0"/>
                  <a:pt x="3704" y="1272"/>
                  <a:pt x="3888" y="1272"/>
                </a:cubicBezTo>
                <a:cubicBezTo>
                  <a:pt x="4072" y="1272"/>
                  <a:pt x="4196" y="768"/>
                  <a:pt x="4320" y="264"/>
                </a:cubicBezTo>
              </a:path>
            </a:pathLst>
          </a:custGeom>
          <a:noFill/>
          <a:ln w="57150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504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6654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Aside: reaction coordinate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1143000" y="990600"/>
            <a:ext cx="5867400" cy="4686300"/>
          </a:xfrm>
          <a:custGeom>
            <a:avLst/>
            <a:gdLst>
              <a:gd name="T0" fmla="*/ 0 w 4320"/>
              <a:gd name="T1" fmla="*/ 552 h 2952"/>
              <a:gd name="T2" fmla="*/ 288 w 4320"/>
              <a:gd name="T3" fmla="*/ 552 h 2952"/>
              <a:gd name="T4" fmla="*/ 624 w 4320"/>
              <a:gd name="T5" fmla="*/ 1416 h 2952"/>
              <a:gd name="T6" fmla="*/ 912 w 4320"/>
              <a:gd name="T7" fmla="*/ 600 h 2952"/>
              <a:gd name="T8" fmla="*/ 1344 w 4320"/>
              <a:gd name="T9" fmla="*/ 2472 h 2952"/>
              <a:gd name="T10" fmla="*/ 1632 w 4320"/>
              <a:gd name="T11" fmla="*/ 936 h 2952"/>
              <a:gd name="T12" fmla="*/ 1920 w 4320"/>
              <a:gd name="T13" fmla="*/ 264 h 2952"/>
              <a:gd name="T14" fmla="*/ 2208 w 4320"/>
              <a:gd name="T15" fmla="*/ 1896 h 2952"/>
              <a:gd name="T16" fmla="*/ 2448 w 4320"/>
              <a:gd name="T17" fmla="*/ 840 h 2952"/>
              <a:gd name="T18" fmla="*/ 2976 w 4320"/>
              <a:gd name="T19" fmla="*/ 2856 h 2952"/>
              <a:gd name="T20" fmla="*/ 3216 w 4320"/>
              <a:gd name="T21" fmla="*/ 264 h 2952"/>
              <a:gd name="T22" fmla="*/ 3888 w 4320"/>
              <a:gd name="T23" fmla="*/ 1272 h 2952"/>
              <a:gd name="T24" fmla="*/ 4320 w 4320"/>
              <a:gd name="T25" fmla="*/ 264 h 29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20"/>
              <a:gd name="T40" fmla="*/ 0 h 2952"/>
              <a:gd name="T41" fmla="*/ 4320 w 4320"/>
              <a:gd name="T42" fmla="*/ 2952 h 29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20" h="2952">
                <a:moveTo>
                  <a:pt x="0" y="552"/>
                </a:moveTo>
                <a:cubicBezTo>
                  <a:pt x="92" y="480"/>
                  <a:pt x="184" y="408"/>
                  <a:pt x="288" y="552"/>
                </a:cubicBezTo>
                <a:cubicBezTo>
                  <a:pt x="392" y="696"/>
                  <a:pt x="520" y="1408"/>
                  <a:pt x="624" y="1416"/>
                </a:cubicBezTo>
                <a:cubicBezTo>
                  <a:pt x="728" y="1424"/>
                  <a:pt x="792" y="424"/>
                  <a:pt x="912" y="600"/>
                </a:cubicBezTo>
                <a:cubicBezTo>
                  <a:pt x="1032" y="776"/>
                  <a:pt x="1224" y="2416"/>
                  <a:pt x="1344" y="2472"/>
                </a:cubicBezTo>
                <a:cubicBezTo>
                  <a:pt x="1464" y="2528"/>
                  <a:pt x="1536" y="1304"/>
                  <a:pt x="1632" y="936"/>
                </a:cubicBezTo>
                <a:cubicBezTo>
                  <a:pt x="1728" y="568"/>
                  <a:pt x="1824" y="104"/>
                  <a:pt x="1920" y="264"/>
                </a:cubicBezTo>
                <a:cubicBezTo>
                  <a:pt x="2016" y="424"/>
                  <a:pt x="2120" y="1800"/>
                  <a:pt x="2208" y="1896"/>
                </a:cubicBezTo>
                <a:cubicBezTo>
                  <a:pt x="2296" y="1992"/>
                  <a:pt x="2320" y="680"/>
                  <a:pt x="2448" y="840"/>
                </a:cubicBezTo>
                <a:cubicBezTo>
                  <a:pt x="2576" y="1000"/>
                  <a:pt x="2848" y="2952"/>
                  <a:pt x="2976" y="2856"/>
                </a:cubicBezTo>
                <a:cubicBezTo>
                  <a:pt x="3104" y="2760"/>
                  <a:pt x="3064" y="528"/>
                  <a:pt x="3216" y="264"/>
                </a:cubicBezTo>
                <a:cubicBezTo>
                  <a:pt x="3368" y="0"/>
                  <a:pt x="3704" y="1272"/>
                  <a:pt x="3888" y="1272"/>
                </a:cubicBezTo>
                <a:cubicBezTo>
                  <a:pt x="4072" y="1272"/>
                  <a:pt x="4196" y="768"/>
                  <a:pt x="4320" y="264"/>
                </a:cubicBezTo>
              </a:path>
            </a:pathLst>
          </a:custGeom>
          <a:noFill/>
          <a:ln w="57150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1409700" y="3505200"/>
            <a:ext cx="4876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10800000">
            <a:off x="1000128" y="5943600"/>
            <a:ext cx="616267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9328" y="2743184"/>
            <a:ext cx="9541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6600"/>
                </a:solidFill>
              </a:rPr>
              <a:t>E</a:t>
            </a: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6600"/>
                </a:solidFill>
              </a:rPr>
              <a:t>(or </a:t>
            </a:r>
            <a:r>
              <a:rPr lang="el-GR" sz="2400" dirty="0" smtClean="0">
                <a:solidFill>
                  <a:srgbClr val="006600"/>
                </a:solidFill>
              </a:rPr>
              <a:t>ε</a:t>
            </a:r>
            <a:r>
              <a:rPr lang="en-US" sz="2400" dirty="0" smtClean="0">
                <a:solidFill>
                  <a:srgbClr val="006600"/>
                </a:solidFill>
              </a:rPr>
              <a:t>)</a:t>
            </a:r>
            <a:endParaRPr lang="en-US" sz="2400" dirty="0">
              <a:solidFill>
                <a:srgbClr val="0066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-245808" y="2104096"/>
            <a:ext cx="15240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905000" y="6019800"/>
            <a:ext cx="4395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6600"/>
                </a:solidFill>
              </a:rPr>
              <a:t>“reaction coordinate”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3200400"/>
            <a:ext cx="242406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</a:p>
          <a:p>
            <a:endParaRPr lang="en-US" sz="9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rotation angle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h-bond distance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gyration</a:t>
            </a:r>
            <a:r>
              <a:rPr lang="en-US" dirty="0" smtClean="0"/>
              <a:t> (folding)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# native contacts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atom positions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123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170" name="Picture 2" descr="c+s_page132"/>
          <p:cNvPicPr>
            <a:picLocks noChangeAspect="1" noChangeArrowheads="1"/>
          </p:cNvPicPr>
          <p:nvPr/>
        </p:nvPicPr>
        <p:blipFill>
          <a:blip r:embed="rId3" cstate="print"/>
          <a:srcRect l="23843" r="3372" b="47198"/>
          <a:stretch>
            <a:fillRect/>
          </a:stretch>
        </p:blipFill>
        <p:spPr bwMode="auto">
          <a:xfrm>
            <a:off x="2057400" y="392113"/>
            <a:ext cx="6781800" cy="6313487"/>
          </a:xfrm>
          <a:prstGeom prst="rect">
            <a:avLst/>
          </a:prstGeom>
          <a:noFill/>
        </p:spPr>
      </p:pic>
      <p:sp>
        <p:nvSpPr>
          <p:cNvPr id="2055171" name="Text Box 3"/>
          <p:cNvSpPr txBox="1">
            <a:spLocks noChangeArrowheads="1"/>
          </p:cNvSpPr>
          <p:nvPr/>
        </p:nvSpPr>
        <p:spPr bwMode="auto">
          <a:xfrm>
            <a:off x="444500" y="203200"/>
            <a:ext cx="815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Arial Narrow" pitchFamily="34" charset="0"/>
              </a:rPr>
              <a:t>Carey &amp; Sundberg, </a:t>
            </a:r>
            <a:r>
              <a:rPr lang="en-US" sz="1400" u="sng">
                <a:solidFill>
                  <a:srgbClr val="0000FF"/>
                </a:solidFill>
                <a:latin typeface="Arial Narrow" pitchFamily="34" charset="0"/>
              </a:rPr>
              <a:t>Advanced Organic Chemistry</a:t>
            </a:r>
            <a:r>
              <a:rPr lang="en-US" sz="1400">
                <a:solidFill>
                  <a:srgbClr val="0000FF"/>
                </a:solidFill>
                <a:latin typeface="Arial Narrow" pitchFamily="34" charset="0"/>
              </a:rPr>
              <a:t> 3</a:t>
            </a:r>
            <a:r>
              <a:rPr lang="en-US" sz="1400" baseline="30000">
                <a:solidFill>
                  <a:srgbClr val="0000FF"/>
                </a:solidFill>
                <a:latin typeface="Arial Narrow" pitchFamily="34" charset="0"/>
              </a:rPr>
              <a:t>rd</a:t>
            </a:r>
            <a:r>
              <a:rPr lang="en-US" sz="1400">
                <a:solidFill>
                  <a:srgbClr val="0000FF"/>
                </a:solidFill>
                <a:latin typeface="Arial Narrow" pitchFamily="34" charset="0"/>
              </a:rPr>
              <a:t> edition, Part A: Structure &amp; Mechanisms</a:t>
            </a:r>
          </a:p>
        </p:txBody>
      </p:sp>
      <p:sp>
        <p:nvSpPr>
          <p:cNvPr id="2055172" name="Text Box 4"/>
          <p:cNvSpPr txBox="1">
            <a:spLocks noChangeArrowheads="1"/>
          </p:cNvSpPr>
          <p:nvPr/>
        </p:nvSpPr>
        <p:spPr bwMode="auto">
          <a:xfrm>
            <a:off x="3735388" y="762000"/>
            <a:ext cx="31226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latin typeface="Arial Narrow" pitchFamily="34" charset="0"/>
              </a:rPr>
              <a:t>~2.0 kcal/mol from bond-angle strain,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latin typeface="Arial Narrow" pitchFamily="34" charset="0"/>
              </a:rPr>
              <a:t>~4.4 kcal/mol from van </a:t>
            </a:r>
            <a:r>
              <a:rPr lang="en-US" sz="1600" dirty="0" err="1">
                <a:solidFill>
                  <a:srgbClr val="0000FF"/>
                </a:solidFill>
                <a:latin typeface="Arial Narrow" pitchFamily="34" charset="0"/>
              </a:rPr>
              <a:t>der</a:t>
            </a:r>
            <a:r>
              <a:rPr lang="en-US" sz="1600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 Narrow" pitchFamily="34" charset="0"/>
              </a:rPr>
              <a:t>Waals,</a:t>
            </a:r>
            <a:endParaRPr lang="en-US" sz="1600" dirty="0">
              <a:solidFill>
                <a:srgbClr val="0000FF"/>
              </a:solidFill>
              <a:latin typeface="Arial Narrow" pitchFamily="34" charset="0"/>
            </a:endParaRPr>
          </a:p>
          <a:p>
            <a:pPr algn="l"/>
            <a:r>
              <a:rPr lang="en-US" sz="1600" dirty="0">
                <a:solidFill>
                  <a:srgbClr val="0000FF"/>
                </a:solidFill>
                <a:latin typeface="Arial Narrow" pitchFamily="34" charset="0"/>
              </a:rPr>
              <a:t>~5.4 kcal/mol from </a:t>
            </a:r>
            <a:r>
              <a:rPr lang="en-US" sz="1600" dirty="0" err="1">
                <a:solidFill>
                  <a:srgbClr val="0000FF"/>
                </a:solidFill>
                <a:latin typeface="Arial Narrow" pitchFamily="34" charset="0"/>
              </a:rPr>
              <a:t>torsional</a:t>
            </a:r>
            <a:r>
              <a:rPr lang="en-US" sz="1600" dirty="0">
                <a:solidFill>
                  <a:srgbClr val="0000FF"/>
                </a:solidFill>
                <a:latin typeface="Arial Narrow" pitchFamily="34" charset="0"/>
              </a:rPr>
              <a:t> strain</a:t>
            </a:r>
          </a:p>
        </p:txBody>
      </p:sp>
    </p:spTree>
    <p:extLst>
      <p:ext uri="{BB962C8B-B14F-4D97-AF65-F5344CB8AC3E}">
        <p14:creationId xmlns:p14="http://schemas.microsoft.com/office/powerpoint/2010/main" val="19859128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2160</Words>
  <Application>Microsoft Macintosh PowerPoint</Application>
  <PresentationFormat>On-screen Show (4:3)</PresentationFormat>
  <Paragraphs>352</Paragraphs>
  <Slides>56</Slides>
  <Notes>12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Office Theme</vt:lpstr>
      <vt:lpstr>Equation</vt:lpstr>
      <vt:lpstr>Picture</vt:lpstr>
      <vt:lpstr>Microsoft Equation</vt:lpstr>
      <vt:lpstr>Practical Guide to Umbrella Sampling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energies along a defined reaction coordinate via Umbrella Sampling</vt:lpstr>
      <vt:lpstr>Umbrella Sampling</vt:lpstr>
      <vt:lpstr>Umbrella Sampling </vt:lpstr>
      <vt:lpstr>PowerPoint Presentation</vt:lpstr>
      <vt:lpstr>Umbrella Sampling</vt:lpstr>
      <vt:lpstr>Umbrella Sampling</vt:lpstr>
      <vt:lpstr>PowerPoint Presentation</vt:lpstr>
      <vt:lpstr>Check for sufficient overlap</vt:lpstr>
      <vt:lpstr>Umbrella Sampling</vt:lpstr>
      <vt:lpstr>Umbrella Sampling</vt:lpstr>
      <vt:lpstr>Histograms &amp; free energy profiles</vt:lpstr>
      <vt:lpstr>Comparing 2 conformations</vt:lpstr>
      <vt:lpstr>8OG binding mode in complex: dihedral umbrella sampling</vt:lpstr>
      <vt:lpstr>Effect of mutations</vt:lpstr>
      <vt:lpstr>Quick Overview</vt:lpstr>
      <vt:lpstr>What do we need?</vt:lpstr>
      <vt:lpstr>What does AMBER 12 provide?</vt:lpstr>
      <vt:lpstr>Flat-well potential</vt:lpstr>
      <vt:lpstr>Flat-well potential</vt:lpstr>
      <vt:lpstr>Flat-well potential</vt:lpstr>
      <vt:lpstr>Setting up restraints</vt:lpstr>
      <vt:lpstr>Setting up distance restraints</vt:lpstr>
      <vt:lpstr>Setting up angle restraints</vt:lpstr>
      <vt:lpstr>Setting up dihedral restraints </vt:lpstr>
      <vt:lpstr>Setting up restraints</vt:lpstr>
      <vt:lpstr>More Umbrella Sampling</vt:lpstr>
      <vt:lpstr>Generalized Distance Restraints</vt:lpstr>
      <vt:lpstr>Generalized Distance Restraints</vt:lpstr>
      <vt:lpstr>PowerPoint Presentation</vt:lpstr>
      <vt:lpstr>2-D Umbrella Sampling</vt:lpstr>
      <vt:lpstr>2-D Umbrella Sampling</vt:lpstr>
      <vt:lpstr>2-D Umbrella Sampling</vt:lpstr>
      <vt:lpstr>PowerPoint Presentation</vt:lpstr>
      <vt:lpstr>Umbrella sampling - WHAM</vt:lpstr>
      <vt:lpstr>PowerPoint Presentation</vt:lpstr>
      <vt:lpstr>PowerPoint Presentation</vt:lpstr>
      <vt:lpstr>Example of input file</vt:lpstr>
      <vt:lpstr>Example of output file from AMBER</vt:lpstr>
      <vt:lpstr>Example</vt:lpstr>
      <vt:lpstr>1mer AT</vt:lpstr>
      <vt:lpstr>1mer AT</vt:lpstr>
      <vt:lpstr>1mer AT</vt:lpstr>
      <vt:lpstr>1mer AT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Guide to Umbrella Sampling</dc:title>
  <dc:creator>Jason Swails</dc:creator>
  <cp:lastModifiedBy>Thomas Cheatham</cp:lastModifiedBy>
  <cp:revision>15</cp:revision>
  <dcterms:created xsi:type="dcterms:W3CDTF">2011-05-01T17:37:07Z</dcterms:created>
  <dcterms:modified xsi:type="dcterms:W3CDTF">2014-10-09T15:28:03Z</dcterms:modified>
</cp:coreProperties>
</file>